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493C8-4531-41E1-A52F-6C2F9270FE2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85035-61E9-4795-B4A9-242C4A47E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20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399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i="1">
                <a:solidFill>
                  <a:prstClr val="black"/>
                </a:solidFill>
                <a:latin typeface="Times New Roman" pitchFamily="18" charset="0"/>
              </a:rPr>
              <a:t>16</a:t>
            </a:r>
          </a:p>
        </p:txBody>
      </p:sp>
      <p:sp>
        <p:nvSpPr>
          <p:cNvPr id="3399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399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 cap="flat">
            <a:solidFill>
              <a:schemeClr val="tx1"/>
            </a:solidFill>
          </a:ln>
        </p:spPr>
      </p:sp>
      <p:sp>
        <p:nvSpPr>
          <p:cNvPr id="33997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42019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3662" tIns="46038" rIns="93662" bIns="46038" anchor="b"/>
          <a:lstStyle/>
          <a:p>
            <a:pPr algn="r" defTabSz="9302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Times New Roman" pitchFamily="18" charset="0"/>
              </a:rPr>
              <a:t>50</a:t>
            </a:r>
          </a:p>
        </p:txBody>
      </p:sp>
      <p:sp>
        <p:nvSpPr>
          <p:cNvPr id="3420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42021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420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ln cap="flat"/>
        </p:spPr>
      </p:sp>
      <p:sp>
        <p:nvSpPr>
          <p:cNvPr id="34202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44067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3662" tIns="46038" rIns="93662" bIns="46038" anchor="b"/>
          <a:lstStyle/>
          <a:p>
            <a:pPr algn="r" defTabSz="9302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Times New Roman" pitchFamily="18" charset="0"/>
              </a:rPr>
              <a:t>52</a:t>
            </a:r>
          </a:p>
        </p:txBody>
      </p:sp>
      <p:sp>
        <p:nvSpPr>
          <p:cNvPr id="3440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44069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440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 cap="flat"/>
        </p:spPr>
      </p:sp>
      <p:sp>
        <p:nvSpPr>
          <p:cNvPr id="3440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46115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3662" tIns="46038" rIns="93662" bIns="46038" anchor="b"/>
          <a:lstStyle/>
          <a:p>
            <a:pPr algn="r" defTabSz="9302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Times New Roman" pitchFamily="18" charset="0"/>
              </a:rPr>
              <a:t>53</a:t>
            </a:r>
          </a:p>
        </p:txBody>
      </p:sp>
      <p:sp>
        <p:nvSpPr>
          <p:cNvPr id="3461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4611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461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ln cap="flat"/>
        </p:spPr>
      </p:sp>
      <p:sp>
        <p:nvSpPr>
          <p:cNvPr id="34611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48163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3662" tIns="46038" rIns="93662" bIns="46038" anchor="b"/>
          <a:lstStyle/>
          <a:p>
            <a:pPr algn="r" defTabSz="9302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Times New Roman" pitchFamily="18" charset="0"/>
              </a:rPr>
              <a:t>54</a:t>
            </a: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48165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481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ln cap="flat"/>
        </p:spPr>
      </p:sp>
      <p:sp>
        <p:nvSpPr>
          <p:cNvPr id="34816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50211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3662" tIns="46038" rIns="93662" bIns="46038" anchor="b"/>
          <a:lstStyle/>
          <a:p>
            <a:pPr algn="r" defTabSz="9302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Times New Roman" pitchFamily="18" charset="0"/>
              </a:rPr>
              <a:t>55</a:t>
            </a:r>
          </a:p>
        </p:txBody>
      </p:sp>
      <p:sp>
        <p:nvSpPr>
          <p:cNvPr id="3502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50213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502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ln cap="flat"/>
        </p:spPr>
      </p:sp>
      <p:sp>
        <p:nvSpPr>
          <p:cNvPr id="35021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52259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3662" tIns="46038" rIns="93662" bIns="46038" anchor="b"/>
          <a:lstStyle/>
          <a:p>
            <a:pPr algn="r" defTabSz="9302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Times New Roman" pitchFamily="18" charset="0"/>
              </a:rPr>
              <a:t>56</a:t>
            </a:r>
          </a:p>
        </p:txBody>
      </p:sp>
      <p:sp>
        <p:nvSpPr>
          <p:cNvPr id="3522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52261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522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ln cap="flat"/>
        </p:spPr>
      </p:sp>
      <p:sp>
        <p:nvSpPr>
          <p:cNvPr id="35226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54307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3662" tIns="46038" rIns="93662" bIns="46038" anchor="b"/>
          <a:lstStyle/>
          <a:p>
            <a:pPr algn="r" defTabSz="9302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Times New Roman" pitchFamily="18" charset="0"/>
              </a:rPr>
              <a:t>55</a:t>
            </a:r>
          </a:p>
        </p:txBody>
      </p:sp>
      <p:sp>
        <p:nvSpPr>
          <p:cNvPr id="3543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54309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543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ln cap="flat"/>
        </p:spPr>
      </p:sp>
      <p:sp>
        <p:nvSpPr>
          <p:cNvPr id="35431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56355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3662" tIns="46038" rIns="93662" bIns="46038" anchor="b"/>
          <a:lstStyle/>
          <a:p>
            <a:pPr algn="r" defTabSz="9302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  <a:latin typeface="Times New Roman" pitchFamily="18" charset="0"/>
              </a:rPr>
              <a:t>57</a:t>
            </a:r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5635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563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685800"/>
            <a:ext cx="5143500" cy="3429000"/>
          </a:xfrm>
          <a:ln cap="flat"/>
        </p:spPr>
      </p:sp>
      <p:sp>
        <p:nvSpPr>
          <p:cNvPr id="35635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7334" y="2286000"/>
            <a:ext cx="778933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4667" y="3886200"/>
            <a:ext cx="643466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85380" name="Rectangle 4"/>
          <p:cNvSpPr>
            <a:spLocks noChangeArrowheads="1"/>
          </p:cNvSpPr>
          <p:nvPr/>
        </p:nvSpPr>
        <p:spPr bwMode="auto">
          <a:xfrm>
            <a:off x="0" y="0"/>
            <a:ext cx="1371600" cy="6858000"/>
          </a:xfrm>
          <a:prstGeom prst="rect">
            <a:avLst/>
          </a:prstGeom>
          <a:gradFill rotWithShape="0">
            <a:gsLst>
              <a:gs pos="0">
                <a:srgbClr val="009999">
                  <a:gamma/>
                  <a:shade val="0"/>
                  <a:invGamma/>
                </a:srgbClr>
              </a:gs>
              <a:gs pos="100000">
                <a:srgbClr val="009999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85381" name="Line 5"/>
          <p:cNvSpPr>
            <a:spLocks noChangeShapeType="1"/>
          </p:cNvSpPr>
          <p:nvPr/>
        </p:nvSpPr>
        <p:spPr bwMode="auto">
          <a:xfrm flipH="1">
            <a:off x="-64911" y="1905000"/>
            <a:ext cx="8590844" cy="0"/>
          </a:xfrm>
          <a:prstGeom prst="line">
            <a:avLst/>
          </a:prstGeom>
          <a:noFill/>
          <a:ln w="76200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485382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241778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8772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4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6156" y="609600"/>
            <a:ext cx="1682044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27200" y="609600"/>
            <a:ext cx="491348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86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609600"/>
            <a:ext cx="673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727200" y="1981200"/>
            <a:ext cx="3297767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60434" y="1981200"/>
            <a:ext cx="329776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867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7200" y="1981200"/>
            <a:ext cx="329776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0434" y="1981200"/>
            <a:ext cx="3297766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2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78" y="1535113"/>
            <a:ext cx="40414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78" y="2174875"/>
            <a:ext cx="40414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99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4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775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8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56" y="273051"/>
            <a:ext cx="511104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8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14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837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27200" y="609600"/>
            <a:ext cx="67310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7200" y="1981200"/>
            <a:ext cx="67310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4356" name="Rectangle 4"/>
          <p:cNvSpPr>
            <a:spLocks noChangeArrowheads="1"/>
          </p:cNvSpPr>
          <p:nvPr/>
        </p:nvSpPr>
        <p:spPr bwMode="auto">
          <a:xfrm>
            <a:off x="0" y="0"/>
            <a:ext cx="1371600" cy="6858000"/>
          </a:xfrm>
          <a:prstGeom prst="rect">
            <a:avLst/>
          </a:prstGeom>
          <a:gradFill rotWithShape="0">
            <a:gsLst>
              <a:gs pos="0">
                <a:srgbClr val="009999">
                  <a:gamma/>
                  <a:shade val="0"/>
                  <a:invGamma/>
                </a:srgbClr>
              </a:gs>
              <a:gs pos="100000">
                <a:srgbClr val="009999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84357" name="Line 5"/>
          <p:cNvSpPr>
            <a:spLocks noChangeShapeType="1"/>
          </p:cNvSpPr>
          <p:nvPr/>
        </p:nvSpPr>
        <p:spPr bwMode="auto">
          <a:xfrm flipH="1">
            <a:off x="-64911" y="1905000"/>
            <a:ext cx="8590844" cy="0"/>
          </a:xfrm>
          <a:prstGeom prst="line">
            <a:avLst/>
          </a:prstGeom>
          <a:noFill/>
          <a:ln w="76200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484358" name="Picture 6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85800"/>
            <a:ext cx="1241778" cy="908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5774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Poppl-Laudatio Regular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Poppl-Laudatio Regular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Poppl-Laudatio Regular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Poppl-Laudatio Regular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Poppl-Laudatio Regular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Poppl-Laudatio Regular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Poppl-Laudatio Regular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Poppl-Laudatio Regular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3894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389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0" dirty="0" smtClean="0">
                <a:latin typeface="Arial" pitchFamily="34" charset="0"/>
              </a:rPr>
              <a:t>Modifying OELs for Extended </a:t>
            </a:r>
            <a:r>
              <a:rPr lang="en-US" b="0" dirty="0">
                <a:latin typeface="Arial" pitchFamily="34" charset="0"/>
              </a:rPr>
              <a:t>Work Shifts</a:t>
            </a:r>
          </a:p>
        </p:txBody>
      </p:sp>
      <p:sp>
        <p:nvSpPr>
          <p:cNvPr id="3389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56267" y="1981200"/>
            <a:ext cx="7450667" cy="4724400"/>
          </a:xfrm>
          <a:noFill/>
          <a:ln/>
        </p:spPr>
        <p:txBody>
          <a:bodyPr/>
          <a:lstStyle/>
          <a:p>
            <a:r>
              <a:rPr lang="en-US" dirty="0">
                <a:latin typeface="Arial" pitchFamily="34" charset="0"/>
              </a:rPr>
              <a:t>The best models for extrapolating TLVs are complex.</a:t>
            </a:r>
          </a:p>
          <a:p>
            <a:r>
              <a:rPr lang="en-US" dirty="0">
                <a:latin typeface="Arial" pitchFamily="34" charset="0"/>
              </a:rPr>
              <a:t>Must be done substance by substance.</a:t>
            </a:r>
          </a:p>
          <a:p>
            <a:r>
              <a:rPr lang="en-US" dirty="0">
                <a:latin typeface="Arial" pitchFamily="34" charset="0"/>
              </a:rPr>
              <a:t>Based on critical health effects, pharmacokinetics and biological half-life.</a:t>
            </a:r>
          </a:p>
          <a:p>
            <a:r>
              <a:rPr lang="en-US" dirty="0">
                <a:latin typeface="Arial" pitchFamily="34" charset="0"/>
              </a:rPr>
              <a:t>Often, detailed information is not sufficient for the models.</a:t>
            </a:r>
          </a:p>
        </p:txBody>
      </p:sp>
    </p:spTree>
    <p:extLst>
      <p:ext uri="{BB962C8B-B14F-4D97-AF65-F5344CB8AC3E}">
        <p14:creationId xmlns:p14="http://schemas.microsoft.com/office/powerpoint/2010/main" val="40956070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59467" y="457200"/>
            <a:ext cx="6731000" cy="1143000"/>
          </a:xfrm>
          <a:noFill/>
          <a:ln/>
        </p:spPr>
        <p:txBody>
          <a:bodyPr/>
          <a:lstStyle/>
          <a:p>
            <a:pPr algn="ctr"/>
            <a:r>
              <a:rPr lang="en-US" b="0">
                <a:latin typeface="Arial" pitchFamily="34" charset="0"/>
              </a:rPr>
              <a:t>Extended Work Shifts</a:t>
            </a:r>
            <a:br>
              <a:rPr lang="en-US" b="0">
                <a:latin typeface="Arial" pitchFamily="34" charset="0"/>
              </a:rPr>
            </a:br>
            <a:r>
              <a:rPr lang="en-US" b="0">
                <a:latin typeface="Arial" pitchFamily="34" charset="0"/>
              </a:rPr>
              <a:t> Guidance</a:t>
            </a:r>
            <a:r>
              <a:rPr lang="en-US" sz="4400" b="0">
                <a:latin typeface="Arial" pitchFamily="34" charset="0"/>
              </a:rPr>
              <a:t/>
            </a:r>
            <a:br>
              <a:rPr lang="en-US" sz="4400" b="0">
                <a:latin typeface="Arial" pitchFamily="34" charset="0"/>
              </a:rPr>
            </a:br>
            <a:endParaRPr lang="en-US" sz="1800" b="0"/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8534" y="1981200"/>
            <a:ext cx="7586133" cy="4114800"/>
          </a:xfrm>
          <a:noFill/>
          <a:ln/>
        </p:spPr>
        <p:txBody>
          <a:bodyPr/>
          <a:lstStyle/>
          <a:p>
            <a:r>
              <a:rPr lang="en-US"/>
              <a:t>Exposure limits whose goals are to avoid excessive irritation or odor will, in general, not require modification to protect persons working unusual work shift.</a:t>
            </a:r>
          </a:p>
          <a:p>
            <a:r>
              <a:rPr lang="en-US">
                <a:solidFill>
                  <a:schemeClr val="tx2"/>
                </a:solidFill>
              </a:rPr>
              <a:t>Adjustments to TLVs are</a:t>
            </a:r>
            <a:r>
              <a:rPr lang="en-US"/>
              <a:t> not generally necessary for unusual work shifts if the biological half-life of the toxicant is less than 3 hours or more than 400 hours.</a:t>
            </a:r>
          </a:p>
        </p:txBody>
      </p:sp>
    </p:spTree>
    <p:extLst>
      <p:ext uri="{BB962C8B-B14F-4D97-AF65-F5344CB8AC3E}">
        <p14:creationId xmlns:p14="http://schemas.microsoft.com/office/powerpoint/2010/main" val="13422092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5400" b="0" dirty="0">
                <a:latin typeface="Arial" pitchFamily="34" charset="0"/>
              </a:rPr>
              <a:t>Adjusting </a:t>
            </a:r>
            <a:r>
              <a:rPr lang="en-US" sz="5400" b="0" dirty="0" smtClean="0">
                <a:latin typeface="Arial" pitchFamily="34" charset="0"/>
              </a:rPr>
              <a:t>TLVs</a:t>
            </a:r>
            <a:endParaRPr lang="en-US" sz="5400" b="0" dirty="0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4935" y="2895600"/>
            <a:ext cx="6731000" cy="2057400"/>
          </a:xfrm>
          <a:noFill/>
          <a:ln/>
        </p:spPr>
        <p:txBody>
          <a:bodyPr/>
          <a:lstStyle/>
          <a:p>
            <a:r>
              <a:rPr lang="en-US" sz="3600"/>
              <a:t>OSHA Model</a:t>
            </a:r>
          </a:p>
          <a:p>
            <a:r>
              <a:rPr lang="en-US" sz="3600"/>
              <a:t>Brief and Scala Model</a:t>
            </a:r>
          </a:p>
          <a:p>
            <a:r>
              <a:rPr lang="en-US" sz="3600"/>
              <a:t>Hickey and Reist Model</a:t>
            </a:r>
          </a:p>
        </p:txBody>
      </p:sp>
    </p:spTree>
    <p:extLst>
      <p:ext uri="{BB962C8B-B14F-4D97-AF65-F5344CB8AC3E}">
        <p14:creationId xmlns:p14="http://schemas.microsoft.com/office/powerpoint/2010/main" val="1927757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25600" y="609600"/>
            <a:ext cx="6731000" cy="1143000"/>
          </a:xfrm>
          <a:noFill/>
          <a:ln/>
        </p:spPr>
        <p:txBody>
          <a:bodyPr/>
          <a:lstStyle/>
          <a:p>
            <a:pPr algn="ctr"/>
            <a:r>
              <a:rPr lang="en-US" b="0">
                <a:latin typeface="Arial" pitchFamily="34" charset="0"/>
              </a:rPr>
              <a:t>OSHA MODEL</a:t>
            </a:r>
            <a:br>
              <a:rPr lang="en-US" b="0">
                <a:latin typeface="Arial" pitchFamily="34" charset="0"/>
              </a:rPr>
            </a:br>
            <a:r>
              <a:rPr lang="en-US" b="0">
                <a:latin typeface="Arial" pitchFamily="34" charset="0"/>
              </a:rPr>
              <a:t>Equivalent</a:t>
            </a:r>
            <a:r>
              <a:rPr lang="en-US" b="0">
                <a:solidFill>
                  <a:schemeClr val="tx1"/>
                </a:solidFill>
                <a:latin typeface="Arial" pitchFamily="34" charset="0"/>
              </a:rPr>
              <a:t> PEL</a:t>
            </a:r>
            <a:endParaRPr lang="en-US" b="0">
              <a:solidFill>
                <a:schemeClr val="tx1"/>
              </a:solidFill>
            </a:endParaRPr>
          </a:p>
        </p:txBody>
      </p:sp>
      <p:graphicFrame>
        <p:nvGraphicFramePr>
          <p:cNvPr id="345091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2135013" y="3097216"/>
          <a:ext cx="5178778" cy="155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4" imgW="3784320" imgH="1143000" progId="Equation.3">
                  <p:embed/>
                </p:oleObj>
              </mc:Choice>
              <mc:Fallback>
                <p:oleObj name="Equation" r:id="rId4" imgW="3784320" imgH="11430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013" y="3097216"/>
                        <a:ext cx="5178778" cy="155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50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27200" y="5181600"/>
            <a:ext cx="6731000" cy="914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T is the duration of exposure</a:t>
            </a:r>
          </a:p>
        </p:txBody>
      </p:sp>
    </p:spTree>
    <p:extLst>
      <p:ext uri="{BB962C8B-B14F-4D97-AF65-F5344CB8AC3E}">
        <p14:creationId xmlns:p14="http://schemas.microsoft.com/office/powerpoint/2010/main" val="23926112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56268" y="609600"/>
            <a:ext cx="7001933" cy="1143000"/>
          </a:xfrm>
          <a:noFill/>
          <a:ln/>
        </p:spPr>
        <p:txBody>
          <a:bodyPr/>
          <a:lstStyle/>
          <a:p>
            <a:r>
              <a:rPr lang="en-US" sz="5400" b="0">
                <a:latin typeface="Arial" pitchFamily="34" charset="0"/>
              </a:rPr>
              <a:t>Brief and Scala Model</a:t>
            </a:r>
            <a:endParaRPr lang="en-US" sz="5400" b="0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27200" y="4724400"/>
            <a:ext cx="6731000" cy="12192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400"/>
              <a:t>T is the duration of exposure</a:t>
            </a:r>
          </a:p>
        </p:txBody>
      </p:sp>
      <p:graphicFrame>
        <p:nvGraphicFramePr>
          <p:cNvPr id="347140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456268" y="2819400"/>
          <a:ext cx="7179733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4" imgW="4292280" imgH="787320" progId="Equation.3">
                  <p:embed/>
                </p:oleObj>
              </mc:Choice>
              <mc:Fallback>
                <p:oleObj name="Equation" r:id="rId4" imgW="4292280" imgH="78732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6268" y="2819400"/>
                        <a:ext cx="7179733" cy="125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58332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88533" y="304800"/>
            <a:ext cx="7755467" cy="1295400"/>
          </a:xfrm>
          <a:noFill/>
          <a:ln/>
        </p:spPr>
        <p:txBody>
          <a:bodyPr/>
          <a:lstStyle/>
          <a:p>
            <a:r>
              <a:rPr lang="en-US">
                <a:latin typeface="Arial" pitchFamily="34" charset="0"/>
              </a:rPr>
              <a:t>HICKEY and REIST MODEL</a:t>
            </a:r>
            <a:endParaRPr lang="en-US"/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9467" y="5638800"/>
            <a:ext cx="6731000" cy="990600"/>
          </a:xfrm>
          <a:noFill/>
          <a:ln/>
        </p:spPr>
        <p:txBody>
          <a:bodyPr/>
          <a:lstStyle/>
          <a:p>
            <a:pPr marL="628650" indent="-628650">
              <a:buFontTx/>
              <a:buNone/>
            </a:pPr>
            <a:r>
              <a:rPr lang="en-US" sz="2400"/>
              <a:t>t</a:t>
            </a:r>
            <a:r>
              <a:rPr lang="en-US" sz="2400" baseline="-25000"/>
              <a:t>1</a:t>
            </a:r>
            <a:r>
              <a:rPr lang="en-US" sz="2400"/>
              <a:t> = hours worked per day on unusual schedule</a:t>
            </a:r>
          </a:p>
          <a:p>
            <a:pPr marL="628650" indent="-628650">
              <a:buFontTx/>
              <a:buNone/>
            </a:pPr>
            <a:r>
              <a:rPr lang="en-US" sz="2400"/>
              <a:t>t</a:t>
            </a:r>
            <a:r>
              <a:rPr lang="en-US" sz="2400" baseline="-25000"/>
              <a:t>2</a:t>
            </a:r>
            <a:r>
              <a:rPr lang="en-US" sz="2400"/>
              <a:t> = 24 times days worked/week on unusual schedule</a:t>
            </a:r>
          </a:p>
        </p:txBody>
      </p:sp>
      <p:graphicFrame>
        <p:nvGraphicFramePr>
          <p:cNvPr id="34918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456267" y="2133600"/>
          <a:ext cx="6841067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4" imgW="3911400" imgH="2006280" progId="Equation.3">
                  <p:embed/>
                </p:oleObj>
              </mc:Choice>
              <mc:Fallback>
                <p:oleObj name="Equation" r:id="rId4" imgW="3911400" imgH="20062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6267" y="2133600"/>
                        <a:ext cx="6841067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74718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0">
                <a:latin typeface="Arial" pitchFamily="34" charset="0"/>
              </a:rPr>
              <a:t>Example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2800"/>
              <a:t>Assuming that 1,2-trichloroethane has a biologic half-life of 16 hours in people, what modified TLV or PEL would be appropriate for persons who wished to work 3 days, 12 hours per day for the work week.</a:t>
            </a:r>
          </a:p>
          <a:p>
            <a:endParaRPr lang="en-US" sz="1200"/>
          </a:p>
          <a:p>
            <a:r>
              <a:rPr lang="en-US" sz="2800"/>
              <a:t>The present ACGIH TLV and OSHA PEL for 1,2-trichloroethane is 10 ppm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67059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8533" y="609600"/>
            <a:ext cx="7755467" cy="1143000"/>
          </a:xfrm>
          <a:noFill/>
          <a:ln/>
        </p:spPr>
        <p:txBody>
          <a:bodyPr/>
          <a:lstStyle/>
          <a:p>
            <a:r>
              <a:rPr lang="en-US">
                <a:latin typeface="Arial" pitchFamily="34" charset="0"/>
              </a:rPr>
              <a:t>HICKEY and REIST MODEL</a:t>
            </a:r>
            <a:endParaRPr lang="en-US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27200" y="5334000"/>
            <a:ext cx="6731000" cy="990600"/>
          </a:xfrm>
          <a:noFill/>
          <a:ln/>
        </p:spPr>
        <p:txBody>
          <a:bodyPr/>
          <a:lstStyle/>
          <a:p>
            <a:pPr marL="628650" indent="-628650">
              <a:buFontTx/>
              <a:buNone/>
            </a:pPr>
            <a:r>
              <a:rPr lang="en-US" sz="2400"/>
              <a:t>t</a:t>
            </a:r>
            <a:r>
              <a:rPr lang="en-US" sz="2400" baseline="-25000"/>
              <a:t>1</a:t>
            </a:r>
            <a:r>
              <a:rPr lang="en-US" sz="2400"/>
              <a:t> = hours worked per day on unusual schedule</a:t>
            </a:r>
          </a:p>
          <a:p>
            <a:pPr marL="628650" indent="-628650">
              <a:buFontTx/>
              <a:buNone/>
            </a:pPr>
            <a:r>
              <a:rPr lang="en-US" sz="2400"/>
              <a:t>t</a:t>
            </a:r>
            <a:r>
              <a:rPr lang="en-US" sz="2400" baseline="-25000"/>
              <a:t>2</a:t>
            </a:r>
            <a:r>
              <a:rPr lang="en-US" sz="2400"/>
              <a:t> = 24 times days worked/week on unusual schedule</a:t>
            </a:r>
          </a:p>
        </p:txBody>
      </p:sp>
      <p:graphicFrame>
        <p:nvGraphicFramePr>
          <p:cNvPr id="35328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794933" y="2057400"/>
          <a:ext cx="6114345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4" imgW="3936960" imgH="2006280" progId="Equation.3">
                  <p:embed/>
                </p:oleObj>
              </mc:Choice>
              <mc:Fallback>
                <p:oleObj name="Equation" r:id="rId4" imgW="3936960" imgH="20062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4933" y="2057400"/>
                        <a:ext cx="6114345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99825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27200" y="0"/>
            <a:ext cx="6731000" cy="1676400"/>
          </a:xfrm>
          <a:noFill/>
          <a:ln/>
        </p:spPr>
        <p:txBody>
          <a:bodyPr/>
          <a:lstStyle/>
          <a:p>
            <a:r>
              <a:rPr lang="en-US" b="0">
                <a:latin typeface="Arial" pitchFamily="34" charset="0"/>
              </a:rPr>
              <a:t>Modified OEL Solution</a:t>
            </a:r>
          </a:p>
        </p:txBody>
      </p:sp>
      <p:graphicFrame>
        <p:nvGraphicFramePr>
          <p:cNvPr id="355331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1388533" y="1900241"/>
          <a:ext cx="7755467" cy="481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4" imgW="3860640" imgH="2260440" progId="Equation.3">
                  <p:embed/>
                </p:oleObj>
              </mc:Choice>
              <mc:Fallback>
                <p:oleObj name="Equation" r:id="rId4" imgW="3860640" imgH="22604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8533" y="1900241"/>
                        <a:ext cx="7755467" cy="481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64668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009999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CAC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Poppl-Laudatio Regular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242</Words>
  <Application>Microsoft Office PowerPoint</Application>
  <PresentationFormat>On-screen Show (4:3)</PresentationFormat>
  <Paragraphs>36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Blank Presentation</vt:lpstr>
      <vt:lpstr>Equation</vt:lpstr>
      <vt:lpstr>Modifying OELs for Extended Work Shifts</vt:lpstr>
      <vt:lpstr>Extended Work Shifts  Guidance </vt:lpstr>
      <vt:lpstr>Adjusting TLVs</vt:lpstr>
      <vt:lpstr>OSHA MODEL Equivalent PEL</vt:lpstr>
      <vt:lpstr>Brief and Scala Model</vt:lpstr>
      <vt:lpstr>HICKEY and REIST MODEL</vt:lpstr>
      <vt:lpstr>Example</vt:lpstr>
      <vt:lpstr>HICKEY and REIST MODEL</vt:lpstr>
      <vt:lpstr>Modified OEL Solution</vt:lpstr>
    </vt:vector>
  </TitlesOfParts>
  <Company>University of Houston - Clear Lake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Extended Work Shifts</dc:title>
  <dc:creator>casserly</dc:creator>
  <cp:lastModifiedBy>casserly</cp:lastModifiedBy>
  <cp:revision>2</cp:revision>
  <dcterms:created xsi:type="dcterms:W3CDTF">2013-09-30T16:33:21Z</dcterms:created>
  <dcterms:modified xsi:type="dcterms:W3CDTF">2013-09-30T16:40:11Z</dcterms:modified>
</cp:coreProperties>
</file>