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Lst>
  <p:notesMasterIdLst>
    <p:notesMasterId r:id="rId57"/>
  </p:notesMasterIdLst>
  <p:handoutMasterIdLst>
    <p:handoutMasterId r:id="rId58"/>
  </p:handoutMasterIdLst>
  <p:sldIdLst>
    <p:sldId id="256" r:id="rId3"/>
    <p:sldId id="257" r:id="rId4"/>
    <p:sldId id="258" r:id="rId5"/>
    <p:sldId id="271" r:id="rId6"/>
    <p:sldId id="272" r:id="rId7"/>
    <p:sldId id="273" r:id="rId8"/>
    <p:sldId id="304" r:id="rId9"/>
    <p:sldId id="274" r:id="rId10"/>
    <p:sldId id="305" r:id="rId11"/>
    <p:sldId id="275" r:id="rId12"/>
    <p:sldId id="276" r:id="rId13"/>
    <p:sldId id="277" r:id="rId14"/>
    <p:sldId id="278" r:id="rId15"/>
    <p:sldId id="279" r:id="rId16"/>
    <p:sldId id="280" r:id="rId17"/>
    <p:sldId id="281" r:id="rId18"/>
    <p:sldId id="324" r:id="rId19"/>
    <p:sldId id="282" r:id="rId20"/>
    <p:sldId id="283" r:id="rId21"/>
    <p:sldId id="284" r:id="rId22"/>
    <p:sldId id="285" r:id="rId23"/>
    <p:sldId id="306" r:id="rId24"/>
    <p:sldId id="286" r:id="rId25"/>
    <p:sldId id="287" r:id="rId26"/>
    <p:sldId id="307" r:id="rId27"/>
    <p:sldId id="308" r:id="rId28"/>
    <p:sldId id="310" r:id="rId29"/>
    <p:sldId id="312" r:id="rId30"/>
    <p:sldId id="313" r:id="rId31"/>
    <p:sldId id="314" r:id="rId32"/>
    <p:sldId id="315" r:id="rId33"/>
    <p:sldId id="325" r:id="rId34"/>
    <p:sldId id="317" r:id="rId35"/>
    <p:sldId id="319" r:id="rId36"/>
    <p:sldId id="320" r:id="rId37"/>
    <p:sldId id="322" r:id="rId38"/>
    <p:sldId id="323"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32" r:id="rId55"/>
    <p:sldId id="303" r:id="rId5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B5006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71" autoAdjust="0"/>
  </p:normalViewPr>
  <p:slideViewPr>
    <p:cSldViewPr>
      <p:cViewPr varScale="1">
        <p:scale>
          <a:sx n="81" d="100"/>
          <a:sy n="81" d="100"/>
        </p:scale>
        <p:origin x="-1152" y="-84"/>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2045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ext uri="{91240B29-F687-4F45-9708-019B960494DF}"/>
            <a:ext uri="{AF507438-7753-43E0-B8FC-AC1667EBCBE1}"/>
          </a:ex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3"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0281A154-7B70-4518-B282-3E57CEF44CD4}" type="datetime1">
              <a:rPr lang="en-US"/>
              <a:pPr>
                <a:defRPr/>
              </a:pPr>
              <a:t>10/31/2012</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13971DEF-5CCE-4EFF-8BF7-912BB705AC1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555F44F-0573-4292-AA01-BEF691D1A0F0}" type="datetime1">
              <a:rPr lang="en-US"/>
              <a:pPr>
                <a:defRPr/>
              </a:pPr>
              <a:t>10/31/2012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2C0DB05-B780-431A-B0F1-CA8D4737AE6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43AF918-A164-46B9-A14C-077C624A362D}" type="datetime1">
              <a:rPr lang="en-US"/>
              <a:pPr>
                <a:defRPr/>
              </a:pPr>
              <a:t>10/31/2012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3171FD6-11BF-412E-B6CC-6F3465004E9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0D54FE39-B6A4-4299-97EF-2CD3AC8072F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56E521B8-5C06-4282-8564-6B3BAC313ED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Times New Roman" pitchFamily="18" charset="0"/>
              </a:defRPr>
            </a:lvl1pPr>
          </a:lstStyle>
          <a:p>
            <a:pPr>
              <a:defRPr/>
            </a:pPr>
            <a:fld id="{6DF272D8-586A-4C61-8E17-98600EB21CC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imes New Roman" pitchFamily="18" charset="0"/>
              </a:defRPr>
            </a:lvl1pPr>
          </a:lstStyle>
          <a:p>
            <a:pPr>
              <a:defRPr/>
            </a:pPr>
            <a:fld id="{8197B9A7-FB67-4B63-AF1D-0BC16798516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8" charset="0"/>
              </a:defRPr>
            </a:lvl1pPr>
          </a:lstStyle>
          <a:p>
            <a:pPr>
              <a:defRPr/>
            </a:pPr>
            <a:fld id="{1AD0253A-7BD3-4826-83BD-89D6176E8FE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55901E54-3A7E-4574-855E-3EF841C38FC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defRPr>
            </a:lvl1pPr>
          </a:lstStyle>
          <a:p>
            <a:pPr>
              <a:defRPr/>
            </a:pPr>
            <a:fld id="{BCB6AF81-AC8B-4CA4-B5E1-DF8EC1DABE62}"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B8C1EC2C-8653-4B7B-A34A-3115ADB784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9E9BEC01-88E1-4645-BB98-8E29C3FB45DF}" type="datetime1">
              <a:rPr lang="en-US"/>
              <a:pPr>
                <a:defRPr/>
              </a:pPr>
              <a:t>10/31/2012</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69D501B-2953-4F21-8861-C665BC66AE4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Times New Roman" pitchFamily="18" charset="0"/>
              </a:defRPr>
            </a:lvl1pPr>
          </a:lstStyle>
          <a:p>
            <a:pPr>
              <a:defRPr/>
            </a:pPr>
            <a:fld id="{C54D576C-EECF-406B-A2B2-87F41F11018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ABB4616-B541-411D-AAC7-B084838A9E7B}" type="datetime1">
              <a:rPr lang="en-US"/>
              <a:pPr>
                <a:defRPr/>
              </a:pPr>
              <a:t>10/31/2012</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4A04A9EB-5DD3-4081-BA02-B118E5B8BAC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8DB91E21-1AC3-4CEA-B3B2-584EA85D6926}" type="datetime1">
              <a:rPr lang="en-US"/>
              <a:pPr>
                <a:defRPr/>
              </a:pPr>
              <a:t>10/31/2012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8491C0EF-E4C0-4CB4-A8DA-C4DC1B1D889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EBD26F0D-3926-4FFA-B70D-C765A2E0C8E4}" type="datetime1">
              <a:rPr lang="en-US"/>
              <a:pPr>
                <a:defRPr/>
              </a:pPr>
              <a:t>10/31/2012</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4DDB20D8-0CBA-4739-8675-7453272D37F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58A84FAB-FD62-47EF-AE45-8658DD37B320}" type="datetime1">
              <a:rPr lang="en-US"/>
              <a:pPr>
                <a:defRPr/>
              </a:pPr>
              <a:t>10/31/2012</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EEB22C0F-8434-48F2-9379-01B400CB57D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BC51344-44FA-40BF-80C0-5BEAEE4420E8}" type="datetime1">
              <a:rPr lang="en-US"/>
              <a:pPr>
                <a:defRPr/>
              </a:pPr>
              <a:t>10/31/2012</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053E251-BE19-4DE3-B24F-894D563C718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41CF5B6B-DBFF-40E2-A725-A8A97EE4DCFC}" type="datetime1">
              <a:rPr lang="en-US"/>
              <a:pPr>
                <a:defRPr/>
              </a:pPr>
              <a:t>10/31/2012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E926CC7A-60D9-4135-9D96-85F1B271957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7" name="Right Triangle 9"/>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9C4F5B6F-0131-44E0-A81F-F72D17BE27ED}" type="datetime1">
              <a:rPr lang="en-US"/>
              <a:pPr>
                <a:defRPr/>
              </a:pPr>
              <a:t>10/31/2012</a:t>
            </a:fld>
            <a:endParaRPr lang="en-US" dirty="0"/>
          </a:p>
        </p:txBody>
      </p:sp>
      <p:sp>
        <p:nvSpPr>
          <p:cNvPr id="12" name="Footer Placeholder 5"/>
          <p:cNvSpPr>
            <a:spLocks noGrp="1"/>
          </p:cNvSpPr>
          <p:nvPr>
            <p:ph type="ftr" sz="quarter" idx="11"/>
          </p:nvPr>
        </p:nvSpPr>
        <p:spPr/>
        <p:txBody>
          <a:bodyPr/>
          <a:lstStyle>
            <a:lvl1pPr>
              <a:defRPr dirty="0">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266569B9-C83B-4A2D-9247-C0DAF1F468B8}"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eaLnBrk="0" hangingPunct="0">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smtClean="0">
                <a:solidFill>
                  <a:schemeClr val="tx1"/>
                </a:solidFill>
              </a:defRPr>
            </a:lvl1pPr>
            <a:extLst/>
          </a:lstStyle>
          <a:p>
            <a:pPr>
              <a:defRPr/>
            </a:pPr>
            <a:fld id="{B49988BF-442A-4738-8CFD-6693A2A5CD2A}" type="datetime1">
              <a:rPr lang="en-US"/>
              <a:pPr>
                <a:defRPr/>
              </a:pPr>
              <a:t>10/31/2012</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dirty="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9832FDEC-1833-44DC-977D-783DE30EB79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5" r:id="rId1"/>
    <p:sldLayoutId id="2147483814" r:id="rId2"/>
    <p:sldLayoutId id="2147483816" r:id="rId3"/>
    <p:sldLayoutId id="2147483817" r:id="rId4"/>
    <p:sldLayoutId id="2147483818" r:id="rId5"/>
    <p:sldLayoutId id="2147483819" r:id="rId6"/>
    <p:sldLayoutId id="2147483813" r:id="rId7"/>
    <p:sldLayoutId id="2147483820" r:id="rId8"/>
    <p:sldLayoutId id="2147483821" r:id="rId9"/>
    <p:sldLayoutId id="2147483812" r:id="rId10"/>
    <p:sldLayoutId id="2147483811"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400" smtClean="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charset="0"/>
              </a:defRPr>
            </a:lvl1pPr>
          </a:lstStyle>
          <a:p>
            <a:pPr>
              <a:defRPr/>
            </a:pPr>
            <a:fld id="{CC81F484-D2D3-498C-9159-49047161BA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normAutofit fontScale="90000"/>
          </a:bodyPr>
          <a:lstStyle/>
          <a:p>
            <a:pPr fontAlgn="auto">
              <a:spcAft>
                <a:spcPts val="0"/>
              </a:spcAft>
              <a:defRPr/>
            </a:pPr>
            <a:r>
              <a:rPr lang="en-US" smtClean="0">
                <a:solidFill>
                  <a:schemeClr val="accent1"/>
                </a:solidFill>
              </a:rPr>
              <a:t>WORKPLACE EXPOSURE ASSESSMENT AND FIELD MONITORING STRATEGIES</a:t>
            </a:r>
          </a:p>
        </p:txBody>
      </p:sp>
      <p:sp>
        <p:nvSpPr>
          <p:cNvPr id="27650" name="Rectangle 3"/>
          <p:cNvSpPr>
            <a:spLocks noGrp="1" noChangeArrowheads="1"/>
          </p:cNvSpPr>
          <p:nvPr>
            <p:ph type="subTitle" idx="1"/>
          </p:nvPr>
        </p:nvSpPr>
        <p:spPr>
          <a:xfrm>
            <a:off x="685800" y="3611563"/>
            <a:ext cx="7772400" cy="1200150"/>
          </a:xfrm>
        </p:spPr>
        <p:txBody>
          <a:bodyPr/>
          <a:lstStyle/>
          <a:p>
            <a:pPr marL="342900" marR="0" indent="-342900"/>
            <a:r>
              <a:rPr lang="en-US" smtClean="0"/>
              <a:t>Eduardo J Salazar-Vega, MPH CPH</a:t>
            </a:r>
          </a:p>
          <a:p>
            <a:pPr marL="342900" marR="0" indent="-342900"/>
            <a:r>
              <a:rPr lang="en-US" smtClean="0"/>
              <a:t>Jan Koehn, MS CIH</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idx="1"/>
          </p:nvPr>
        </p:nvSpPr>
        <p:spPr/>
        <p:txBody>
          <a:bodyPr/>
          <a:lstStyle/>
          <a:p>
            <a:pPr marL="457200" indent="-457200">
              <a:buFont typeface="Arial" charset="0"/>
              <a:buChar char="•"/>
            </a:pPr>
            <a:r>
              <a:rPr lang="en-US" smtClean="0"/>
              <a:t>Collect and organize information</a:t>
            </a:r>
          </a:p>
          <a:p>
            <a:pPr marL="457200" indent="-457200">
              <a:buFont typeface="Arial" charset="0"/>
              <a:buChar char="•"/>
            </a:pPr>
            <a:r>
              <a:rPr lang="en-US" smtClean="0"/>
              <a:t>Understand tasks being performed, materials used, process operations, and 	control measures</a:t>
            </a:r>
          </a:p>
          <a:p>
            <a:pPr marL="457200" indent="-457200">
              <a:buFont typeface="Arial" charset="0"/>
              <a:buChar char="•"/>
            </a:pPr>
            <a:r>
              <a:rPr lang="en-US" smtClean="0"/>
              <a:t>Develop exposure conditions</a:t>
            </a:r>
          </a:p>
        </p:txBody>
      </p:sp>
      <p:sp>
        <p:nvSpPr>
          <p:cNvPr id="10242"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rPr>
              <a:t>BASIC CHARACTERIZATION</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idx="1"/>
          </p:nvPr>
        </p:nvSpPr>
        <p:spPr/>
        <p:txBody>
          <a:bodyPr/>
          <a:lstStyle/>
          <a:p>
            <a:pPr>
              <a:buFont typeface="Arial" charset="0"/>
              <a:buChar char="•"/>
            </a:pPr>
            <a:r>
              <a:rPr lang="en-US" smtClean="0"/>
              <a:t>Define Similar Exposure Groups (SEGs)</a:t>
            </a:r>
          </a:p>
          <a:p>
            <a:pPr>
              <a:buFont typeface="Arial" charset="0"/>
              <a:buChar char="•"/>
            </a:pPr>
            <a:r>
              <a:rPr lang="en-US" smtClean="0"/>
              <a:t>Define exposure profiles</a:t>
            </a:r>
          </a:p>
          <a:p>
            <a:pPr>
              <a:buFont typeface="Arial" charset="0"/>
              <a:buChar char="•"/>
            </a:pPr>
            <a:r>
              <a:rPr lang="en-US" smtClean="0"/>
              <a:t>Determine acceptability of exposure profiles for each SEG</a:t>
            </a:r>
          </a:p>
        </p:txBody>
      </p:sp>
      <p:sp>
        <p:nvSpPr>
          <p:cNvPr id="11266"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rPr>
              <a:t>EXPOSURE ASSESSMENT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idx="1"/>
          </p:nvPr>
        </p:nvSpPr>
        <p:spPr/>
        <p:txBody>
          <a:bodyPr/>
          <a:lstStyle/>
          <a:p>
            <a:pPr lvl="2">
              <a:buFont typeface="Arial" charset="0"/>
              <a:buChar char="•"/>
            </a:pPr>
            <a:r>
              <a:rPr lang="en-US" sz="3200" smtClean="0"/>
              <a:t>Exposure Monitoring</a:t>
            </a:r>
          </a:p>
          <a:p>
            <a:pPr lvl="2">
              <a:buFont typeface="Arial" charset="0"/>
              <a:buChar char="•"/>
            </a:pPr>
            <a:r>
              <a:rPr lang="en-US" sz="3200" smtClean="0"/>
              <a:t>Exposure Modeling</a:t>
            </a:r>
          </a:p>
          <a:p>
            <a:pPr lvl="2">
              <a:buFont typeface="Arial" charset="0"/>
              <a:buChar char="•"/>
            </a:pPr>
            <a:r>
              <a:rPr lang="en-US" sz="3200" smtClean="0"/>
              <a:t>Biological Monitoring</a:t>
            </a:r>
          </a:p>
          <a:p>
            <a:pPr lvl="2">
              <a:buFont typeface="Arial" charset="0"/>
              <a:buChar char="•"/>
            </a:pPr>
            <a:r>
              <a:rPr lang="en-US" sz="3200" smtClean="0"/>
              <a:t>Toxicological Data Generation</a:t>
            </a:r>
          </a:p>
          <a:p>
            <a:pPr lvl="2">
              <a:buFont typeface="Arial" charset="0"/>
              <a:buChar char="•"/>
            </a:pPr>
            <a:r>
              <a:rPr lang="en-US" sz="3200" smtClean="0"/>
              <a:t>Epidemiological Data Generation</a:t>
            </a:r>
          </a:p>
        </p:txBody>
      </p:sp>
      <p:sp>
        <p:nvSpPr>
          <p:cNvPr id="12290" name="Rectangle 2"/>
          <p:cNvSpPr>
            <a:spLocks noGrp="1" noChangeArrowheads="1"/>
          </p:cNvSpPr>
          <p:nvPr>
            <p:ph type="title"/>
          </p:nvPr>
        </p:nvSpPr>
        <p:spPr>
          <a:xfrm>
            <a:off x="0" y="0"/>
            <a:ext cx="9144000" cy="1143000"/>
          </a:xfrm>
        </p:spPr>
        <p:txBody>
          <a:bodyPr>
            <a:normAutofit fontScale="90000"/>
          </a:bodyPr>
          <a:lstStyle/>
          <a:p>
            <a:pPr algn="ctr" fontAlgn="auto">
              <a:spcAft>
                <a:spcPts val="0"/>
              </a:spcAft>
              <a:defRPr/>
            </a:pPr>
            <a:r>
              <a:rPr lang="en-US" dirty="0" smtClean="0">
                <a:solidFill>
                  <a:schemeClr val="tx1"/>
                </a:solidFill>
              </a:rPr>
              <a:t>FURTHER INFORMATION GATHERING</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idx="1"/>
          </p:nvPr>
        </p:nvSpPr>
        <p:spPr/>
        <p:txBody>
          <a:bodyPr/>
          <a:lstStyle/>
          <a:p>
            <a:pPr lvl="2"/>
            <a:r>
              <a:rPr lang="en-US" sz="3200" smtClean="0"/>
              <a:t>Prioritized based on findings from exposure assessment</a:t>
            </a:r>
          </a:p>
          <a:p>
            <a:pPr lvl="2"/>
            <a:r>
              <a:rPr lang="en-US" sz="3200" smtClean="0"/>
              <a:t>Diagnostic monitoring can be employed</a:t>
            </a:r>
          </a:p>
        </p:txBody>
      </p:sp>
      <p:sp>
        <p:nvSpPr>
          <p:cNvPr id="13314"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rPr>
              <a:t>HEALTH HAZARD CONTROLS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idx="1"/>
          </p:nvPr>
        </p:nvSpPr>
        <p:spPr/>
        <p:txBody>
          <a:bodyPr/>
          <a:lstStyle/>
          <a:p>
            <a:pPr lvl="2"/>
            <a:r>
              <a:rPr lang="en-US" sz="3200" smtClean="0"/>
              <a:t>Updates on a timely basis</a:t>
            </a:r>
          </a:p>
          <a:p>
            <a:pPr lvl="2"/>
            <a:r>
              <a:rPr lang="en-US" sz="3200" smtClean="0"/>
              <a:t>Comprehensive management-of-change process</a:t>
            </a:r>
          </a:p>
        </p:txBody>
      </p:sp>
      <p:sp>
        <p:nvSpPr>
          <p:cNvPr id="14338"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rPr>
              <a:t>REASSESSMENT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noChangeArrowheads="1"/>
          </p:cNvSpPr>
          <p:nvPr>
            <p:ph idx="1"/>
          </p:nvPr>
        </p:nvSpPr>
        <p:spPr/>
        <p:txBody>
          <a:bodyPr/>
          <a:lstStyle/>
          <a:p>
            <a:pPr lvl="2"/>
            <a:r>
              <a:rPr lang="en-US" sz="3200" smtClean="0"/>
              <a:t>Communication</a:t>
            </a:r>
          </a:p>
          <a:p>
            <a:pPr lvl="2"/>
            <a:r>
              <a:rPr lang="en-US" sz="3200" smtClean="0"/>
              <a:t>Recommendations</a:t>
            </a:r>
          </a:p>
          <a:p>
            <a:pPr lvl="2"/>
            <a:r>
              <a:rPr lang="en-US" sz="3200" smtClean="0"/>
              <a:t>Record Keeping</a:t>
            </a:r>
          </a:p>
        </p:txBody>
      </p:sp>
      <p:sp>
        <p:nvSpPr>
          <p:cNvPr id="15362"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rPr>
              <a:t>DOCUMENTATION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idx="1"/>
          </p:nvPr>
        </p:nvSpPr>
        <p:spPr/>
        <p:txBody>
          <a:bodyPr/>
          <a:lstStyle/>
          <a:p>
            <a:pPr lvl="2"/>
            <a:r>
              <a:rPr lang="en-US" sz="3200" smtClean="0"/>
              <a:t>Comprehensive Strategy</a:t>
            </a:r>
          </a:p>
          <a:p>
            <a:pPr lvl="2"/>
            <a:r>
              <a:rPr lang="en-US" sz="3200" smtClean="0"/>
              <a:t>Compliance Strategy</a:t>
            </a:r>
          </a:p>
          <a:p>
            <a:pPr lvl="2"/>
            <a:r>
              <a:rPr lang="en-US" sz="3200" smtClean="0"/>
              <a:t>Limited, Specific Survey</a:t>
            </a:r>
          </a:p>
        </p:txBody>
      </p:sp>
      <p:sp>
        <p:nvSpPr>
          <p:cNvPr id="16386"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rPr>
              <a:t>EXPOSURE ASSESSMENT GOALS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2"/>
          <a:srcRect/>
          <a:stretch>
            <a:fillRect/>
          </a:stretch>
        </p:blipFill>
        <p:spPr bwMode="auto">
          <a:xfrm>
            <a:off x="1958975" y="490538"/>
            <a:ext cx="5224463" cy="587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685800" y="1219200"/>
            <a:ext cx="7772400" cy="4876800"/>
          </a:xfrm>
        </p:spPr>
        <p:txBody>
          <a:bodyPr>
            <a:normAutofit/>
          </a:bodyPr>
          <a:lstStyle/>
          <a:p>
            <a:pPr marL="514350" indent="-514350" fontAlgn="auto">
              <a:spcAft>
                <a:spcPts val="0"/>
              </a:spcAft>
              <a:buFont typeface="+mj-lt"/>
              <a:buAutoNum type="arabicPeriod"/>
              <a:defRPr/>
            </a:pPr>
            <a:r>
              <a:rPr lang="en-US" dirty="0" smtClean="0"/>
              <a:t>Hazardous agents in workplace</a:t>
            </a:r>
          </a:p>
          <a:p>
            <a:pPr marL="514350" indent="-514350" fontAlgn="auto">
              <a:spcAft>
                <a:spcPts val="0"/>
              </a:spcAft>
              <a:buFont typeface="+mj-lt"/>
              <a:buAutoNum type="arabicPeriod"/>
              <a:defRPr/>
            </a:pPr>
            <a:r>
              <a:rPr lang="en-US" dirty="0" smtClean="0"/>
              <a:t>Health effects associated with excessive exposures</a:t>
            </a:r>
          </a:p>
          <a:p>
            <a:pPr marL="514350" indent="-514350" fontAlgn="auto">
              <a:spcAft>
                <a:spcPts val="0"/>
              </a:spcAft>
              <a:buFont typeface="+mj-lt"/>
              <a:buAutoNum type="arabicPeriod"/>
              <a:defRPr/>
            </a:pPr>
            <a:r>
              <a:rPr lang="en-US" dirty="0" smtClean="0"/>
              <a:t>OELs for each agent</a:t>
            </a:r>
          </a:p>
          <a:p>
            <a:pPr marL="514350" indent="-514350" fontAlgn="auto">
              <a:spcAft>
                <a:spcPts val="0"/>
              </a:spcAft>
              <a:buFont typeface="+mj-lt"/>
              <a:buAutoNum type="arabicPeriod"/>
              <a:defRPr/>
            </a:pPr>
            <a:r>
              <a:rPr lang="en-US" dirty="0" smtClean="0"/>
              <a:t>Workforce organization and staffing</a:t>
            </a:r>
          </a:p>
          <a:p>
            <a:pPr marL="514350" indent="-514350" fontAlgn="auto">
              <a:spcAft>
                <a:spcPts val="0"/>
              </a:spcAft>
              <a:buFont typeface="+mj-lt"/>
              <a:buAutoNum type="arabicPeriod"/>
              <a:defRPr/>
            </a:pPr>
            <a:r>
              <a:rPr lang="en-US" dirty="0" smtClean="0"/>
              <a:t>Significant sources of exposure; process separations and tasks and work procedures involved</a:t>
            </a:r>
          </a:p>
          <a:p>
            <a:pPr marL="514350" indent="-514350" fontAlgn="auto">
              <a:spcAft>
                <a:spcPts val="0"/>
              </a:spcAft>
              <a:buFont typeface="+mj-lt"/>
              <a:buAutoNum type="arabicPeriod"/>
              <a:defRPr/>
            </a:pPr>
            <a:r>
              <a:rPr lang="en-US" dirty="0" smtClean="0"/>
              <a:t>Control measures</a:t>
            </a:r>
          </a:p>
          <a:p>
            <a:pPr marL="624078" indent="-514350" fontAlgn="auto">
              <a:spcAft>
                <a:spcPts val="0"/>
              </a:spcAft>
              <a:buFont typeface="+mj-lt"/>
              <a:buAutoNum type="arabicPeriod"/>
              <a:defRPr/>
            </a:pPr>
            <a:endParaRPr lang="en-US" dirty="0" smtClean="0"/>
          </a:p>
        </p:txBody>
      </p:sp>
      <p:sp>
        <p:nvSpPr>
          <p:cNvPr id="17410"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rPr>
              <a:t>WALK-THROUGH SURVEY</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idx="1"/>
          </p:nvPr>
        </p:nvSpPr>
        <p:spPr/>
        <p:txBody>
          <a:bodyPr/>
          <a:lstStyle/>
          <a:p>
            <a:pPr lvl="2"/>
            <a:r>
              <a:rPr lang="en-US" sz="3200" smtClean="0"/>
              <a:t>Facility tour and observations</a:t>
            </a:r>
          </a:p>
          <a:p>
            <a:pPr lvl="2"/>
            <a:r>
              <a:rPr lang="en-US" sz="3200" smtClean="0"/>
              <a:t>Personnel interviews</a:t>
            </a:r>
          </a:p>
          <a:p>
            <a:pPr lvl="2"/>
            <a:r>
              <a:rPr lang="en-US" sz="3200" smtClean="0"/>
              <a:t>Record reviews</a:t>
            </a:r>
          </a:p>
          <a:p>
            <a:pPr lvl="2"/>
            <a:r>
              <a:rPr lang="en-US" sz="3200" smtClean="0"/>
              <a:t>Regulatory standards</a:t>
            </a:r>
          </a:p>
          <a:p>
            <a:pPr lvl="2"/>
            <a:r>
              <a:rPr lang="en-US" sz="3200" smtClean="0"/>
              <a:t>Literature</a:t>
            </a:r>
          </a:p>
        </p:txBody>
      </p:sp>
      <p:sp>
        <p:nvSpPr>
          <p:cNvPr id="18434"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rPr>
              <a:t>SOURCES OF INFORMATION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idx="1"/>
          </p:nvPr>
        </p:nvSpPr>
        <p:spPr/>
        <p:txBody>
          <a:bodyPr/>
          <a:lstStyle/>
          <a:p>
            <a:pPr>
              <a:buFontTx/>
              <a:buNone/>
            </a:pPr>
            <a:r>
              <a:rPr lang="en-US" smtClean="0"/>
              <a:t>	Industrial Hygiene (IH) is that science devoted to the anticipation, recognition, measurement, evaluation, and control of adverse stresses or agents which could cause sickness and impaired health among workers and the community.  The basic goal of IH is to promote a safe and healthful work environment.</a:t>
            </a:r>
          </a:p>
        </p:txBody>
      </p:sp>
      <p:sp>
        <p:nvSpPr>
          <p:cNvPr id="3074"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effectLst>
                  <a:outerShdw blurRad="38100" dist="38100" dir="2700000" algn="tl">
                    <a:srgbClr val="000000">
                      <a:alpha val="43137"/>
                    </a:srgbClr>
                  </a:outerShdw>
                </a:effectLst>
              </a:rPr>
              <a:t>BASIC ELEMENTS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ChangeArrowheads="1"/>
          </p:cNvSpPr>
          <p:nvPr>
            <p:ph idx="1"/>
          </p:nvPr>
        </p:nvSpPr>
        <p:spPr/>
        <p:txBody>
          <a:bodyPr/>
          <a:lstStyle/>
          <a:p>
            <a:pPr lvl="2"/>
            <a:r>
              <a:rPr lang="en-US" sz="3200" smtClean="0"/>
              <a:t>Type of agent</a:t>
            </a:r>
          </a:p>
          <a:p>
            <a:pPr lvl="2"/>
            <a:r>
              <a:rPr lang="en-US" sz="3200" smtClean="0"/>
              <a:t>Use and properties</a:t>
            </a:r>
          </a:p>
          <a:p>
            <a:pPr lvl="2"/>
            <a:r>
              <a:rPr lang="en-US" sz="3200" smtClean="0"/>
              <a:t>Routes of exposure</a:t>
            </a:r>
          </a:p>
          <a:p>
            <a:pPr lvl="2"/>
            <a:r>
              <a:rPr lang="en-US" sz="3200" smtClean="0"/>
              <a:t>Potential health effects</a:t>
            </a:r>
          </a:p>
          <a:p>
            <a:pPr lvl="2"/>
            <a:r>
              <a:rPr lang="en-US" sz="3200" smtClean="0"/>
              <a:t>Pertinent OELs</a:t>
            </a:r>
          </a:p>
        </p:txBody>
      </p:sp>
      <p:sp>
        <p:nvSpPr>
          <p:cNvPr id="19458" name="Rectangle 2"/>
          <p:cNvSpPr>
            <a:spLocks noGrp="1" noChangeArrowheads="1"/>
          </p:cNvSpPr>
          <p:nvPr>
            <p:ph type="title"/>
          </p:nvPr>
        </p:nvSpPr>
        <p:spPr>
          <a:xfrm>
            <a:off x="0" y="76200"/>
            <a:ext cx="9144000" cy="1143000"/>
          </a:xfrm>
        </p:spPr>
        <p:txBody>
          <a:bodyPr/>
          <a:lstStyle/>
          <a:p>
            <a:pPr algn="ctr" fontAlgn="auto">
              <a:spcAft>
                <a:spcPts val="0"/>
              </a:spcAft>
              <a:defRPr/>
            </a:pPr>
            <a:r>
              <a:rPr lang="en-US" dirty="0" smtClean="0">
                <a:solidFill>
                  <a:schemeClr val="tx1"/>
                </a:solidFill>
              </a:rPr>
              <a:t>ENVIRONMENTAL AGENTS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685800" y="914400"/>
            <a:ext cx="7772400" cy="5638800"/>
          </a:xfrm>
        </p:spPr>
        <p:txBody>
          <a:bodyPr>
            <a:normAutofit lnSpcReduction="10000"/>
          </a:bodyPr>
          <a:lstStyle/>
          <a:p>
            <a:pPr marL="859536" lvl="2" fontAlgn="auto">
              <a:spcAft>
                <a:spcPts val="0"/>
              </a:spcAft>
              <a:buFont typeface="Wingdings 2"/>
              <a:buChar char=""/>
              <a:defRPr/>
            </a:pPr>
            <a:r>
              <a:rPr lang="en-US" sz="3200" dirty="0" smtClean="0"/>
              <a:t>Raw Materials</a:t>
            </a:r>
          </a:p>
          <a:p>
            <a:pPr marL="859536" lvl="2" fontAlgn="auto">
              <a:spcAft>
                <a:spcPts val="0"/>
              </a:spcAft>
              <a:buFont typeface="Wingdings 2"/>
              <a:buChar char=""/>
              <a:defRPr/>
            </a:pPr>
            <a:r>
              <a:rPr lang="en-US" sz="3200" dirty="0" smtClean="0"/>
              <a:t>Intermediates</a:t>
            </a:r>
          </a:p>
          <a:p>
            <a:pPr marL="859536" lvl="2" fontAlgn="auto">
              <a:spcAft>
                <a:spcPts val="0"/>
              </a:spcAft>
              <a:buFont typeface="Wingdings 2"/>
              <a:buChar char=""/>
              <a:defRPr/>
            </a:pPr>
            <a:r>
              <a:rPr lang="en-US" sz="3200" dirty="0" smtClean="0"/>
              <a:t>Products</a:t>
            </a:r>
          </a:p>
          <a:p>
            <a:pPr marL="859536" lvl="2" fontAlgn="auto">
              <a:spcAft>
                <a:spcPts val="0"/>
              </a:spcAft>
              <a:buFont typeface="Wingdings 2"/>
              <a:buChar char=""/>
              <a:defRPr/>
            </a:pPr>
            <a:r>
              <a:rPr lang="en-US" sz="3200" dirty="0" smtClean="0"/>
              <a:t>Byproducts</a:t>
            </a:r>
          </a:p>
          <a:p>
            <a:pPr marL="859536" lvl="2" fontAlgn="auto">
              <a:spcAft>
                <a:spcPts val="0"/>
              </a:spcAft>
              <a:buFont typeface="Wingdings 2"/>
              <a:buChar char=""/>
              <a:defRPr/>
            </a:pPr>
            <a:r>
              <a:rPr lang="en-US" sz="3200" dirty="0" smtClean="0"/>
              <a:t>Additives</a:t>
            </a:r>
          </a:p>
          <a:p>
            <a:pPr marL="859536" lvl="2" fontAlgn="auto">
              <a:spcAft>
                <a:spcPts val="0"/>
              </a:spcAft>
              <a:buFont typeface="Wingdings 2"/>
              <a:buChar char=""/>
              <a:defRPr/>
            </a:pPr>
            <a:r>
              <a:rPr lang="en-US" sz="3200" dirty="0" smtClean="0"/>
              <a:t>Maintenance/construction Materials</a:t>
            </a:r>
          </a:p>
          <a:p>
            <a:pPr marL="859536" lvl="2" fontAlgn="auto">
              <a:spcAft>
                <a:spcPts val="0"/>
              </a:spcAft>
              <a:buFont typeface="Wingdings 2"/>
              <a:buChar char=""/>
              <a:defRPr/>
            </a:pPr>
            <a:r>
              <a:rPr lang="en-US" sz="3200" dirty="0" smtClean="0"/>
              <a:t>Laboratory Chemicals</a:t>
            </a:r>
          </a:p>
          <a:p>
            <a:pPr marL="859536" lvl="2" fontAlgn="auto">
              <a:spcAft>
                <a:spcPts val="0"/>
              </a:spcAft>
              <a:buFont typeface="Wingdings 2"/>
              <a:buChar char=""/>
              <a:defRPr/>
            </a:pPr>
            <a:r>
              <a:rPr lang="en-US" sz="3200" dirty="0" smtClean="0"/>
              <a:t>Hazardous Waste</a:t>
            </a:r>
          </a:p>
          <a:p>
            <a:pPr marL="859536" lvl="2" fontAlgn="auto">
              <a:spcAft>
                <a:spcPts val="0"/>
              </a:spcAft>
              <a:buFont typeface="Wingdings 2"/>
              <a:buChar char=""/>
              <a:defRPr/>
            </a:pPr>
            <a:r>
              <a:rPr lang="en-US" sz="3200" dirty="0" smtClean="0"/>
              <a:t>Physical Agents</a:t>
            </a:r>
          </a:p>
          <a:p>
            <a:pPr marL="859536" lvl="2" fontAlgn="auto">
              <a:spcAft>
                <a:spcPts val="0"/>
              </a:spcAft>
              <a:buFont typeface="Wingdings 2"/>
              <a:buChar char=""/>
              <a:defRPr/>
            </a:pPr>
            <a:r>
              <a:rPr lang="en-US" sz="3200" dirty="0" smtClean="0"/>
              <a:t>Biological Agents</a:t>
            </a:r>
          </a:p>
        </p:txBody>
      </p:sp>
      <p:sp>
        <p:nvSpPr>
          <p:cNvPr id="20482" name="Rectangle 2"/>
          <p:cNvSpPr>
            <a:spLocks noGrp="1" noChangeArrowheads="1"/>
          </p:cNvSpPr>
          <p:nvPr>
            <p:ph type="title"/>
          </p:nvPr>
        </p:nvSpPr>
        <p:spPr>
          <a:xfrm>
            <a:off x="0" y="0"/>
            <a:ext cx="9144000" cy="990600"/>
          </a:xfrm>
        </p:spPr>
        <p:txBody>
          <a:bodyPr/>
          <a:lstStyle/>
          <a:p>
            <a:pPr algn="ctr" fontAlgn="auto">
              <a:spcAft>
                <a:spcPts val="0"/>
              </a:spcAft>
              <a:defRPr/>
            </a:pPr>
            <a:r>
              <a:rPr lang="en-US" dirty="0" smtClean="0">
                <a:solidFill>
                  <a:schemeClr val="tx1"/>
                </a:solidFill>
              </a:rPr>
              <a:t>CATEGORIES OF AGENTS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2"/>
          <a:srcRect/>
          <a:stretch>
            <a:fillRect/>
          </a:stretch>
        </p:blipFill>
        <p:spPr bwMode="auto">
          <a:xfrm>
            <a:off x="1958975" y="490538"/>
            <a:ext cx="5224463" cy="587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idx="1"/>
          </p:nvPr>
        </p:nvSpPr>
        <p:spPr/>
        <p:txBody>
          <a:bodyPr/>
          <a:lstStyle/>
          <a:p>
            <a:pPr lvl="2"/>
            <a:r>
              <a:rPr lang="en-US" sz="3200" smtClean="0"/>
              <a:t>Process</a:t>
            </a:r>
          </a:p>
          <a:p>
            <a:pPr lvl="2"/>
            <a:r>
              <a:rPr lang="en-US" sz="3200" smtClean="0"/>
              <a:t>Job</a:t>
            </a:r>
          </a:p>
          <a:p>
            <a:pPr lvl="2"/>
            <a:r>
              <a:rPr lang="en-US" sz="3200" smtClean="0"/>
              <a:t>Task </a:t>
            </a:r>
          </a:p>
          <a:p>
            <a:pPr lvl="2"/>
            <a:r>
              <a:rPr lang="en-US" sz="3200" smtClean="0"/>
              <a:t>Environmental Agent</a:t>
            </a:r>
          </a:p>
        </p:txBody>
      </p:sp>
      <p:sp>
        <p:nvSpPr>
          <p:cNvPr id="21506"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rPr>
              <a:t>SEGs DETERMINANTS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noChangeArrowheads="1"/>
          </p:cNvSpPr>
          <p:nvPr>
            <p:ph idx="1"/>
          </p:nvPr>
        </p:nvSpPr>
        <p:spPr/>
        <p:txBody>
          <a:bodyPr/>
          <a:lstStyle/>
          <a:p>
            <a:pPr lvl="2"/>
            <a:r>
              <a:rPr lang="en-US" sz="3200" smtClean="0"/>
              <a:t>Tiered, cyclic process</a:t>
            </a:r>
          </a:p>
          <a:p>
            <a:pPr lvl="2"/>
            <a:r>
              <a:rPr lang="en-US" sz="3200" smtClean="0"/>
              <a:t>Qualitative/Quantitative</a:t>
            </a:r>
          </a:p>
          <a:p>
            <a:pPr lvl="2"/>
            <a:r>
              <a:rPr lang="en-US" sz="3200" smtClean="0"/>
              <a:t>Level of uncertainty about specific level of exposure</a:t>
            </a:r>
          </a:p>
          <a:p>
            <a:pPr lvl="2"/>
            <a:r>
              <a:rPr lang="en-US" sz="3200" smtClean="0"/>
              <a:t>OELs reference (10%)</a:t>
            </a:r>
          </a:p>
          <a:p>
            <a:pPr lvl="2"/>
            <a:r>
              <a:rPr lang="en-US" sz="3200" smtClean="0"/>
              <a:t>Modeling</a:t>
            </a:r>
          </a:p>
        </p:txBody>
      </p:sp>
      <p:sp>
        <p:nvSpPr>
          <p:cNvPr id="22530"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rPr>
              <a:t>EXPOSURE ASSESSMENT</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lstStyle/>
          <a:p>
            <a:pPr algn="ctr" fontAlgn="auto">
              <a:spcAft>
                <a:spcPts val="0"/>
              </a:spcAft>
              <a:defRPr/>
            </a:pPr>
            <a:r>
              <a:rPr lang="es-VE" dirty="0" smtClean="0">
                <a:solidFill>
                  <a:schemeClr val="tx1"/>
                </a:solidFill>
              </a:rPr>
              <a:t>INITIAL ASSESSMENT</a:t>
            </a:r>
            <a:endParaRPr lang="es-VE" dirty="0">
              <a:solidFill>
                <a:schemeClr val="tx1"/>
              </a:solidFill>
            </a:endParaRPr>
          </a:p>
        </p:txBody>
      </p:sp>
      <p:grpSp>
        <p:nvGrpSpPr>
          <p:cNvPr id="52226" name="Group 1"/>
          <p:cNvGrpSpPr>
            <a:grpSpLocks/>
          </p:cNvGrpSpPr>
          <p:nvPr/>
        </p:nvGrpSpPr>
        <p:grpSpPr bwMode="auto">
          <a:xfrm>
            <a:off x="2514600" y="1447800"/>
            <a:ext cx="4038600" cy="3946525"/>
            <a:chOff x="2514600" y="2148840"/>
            <a:chExt cx="4038600" cy="3947160"/>
          </a:xfrm>
        </p:grpSpPr>
        <p:sp>
          <p:nvSpPr>
            <p:cNvPr id="5" name="Rectangle 4"/>
            <p:cNvSpPr/>
            <p:nvPr/>
          </p:nvSpPr>
          <p:spPr>
            <a:xfrm>
              <a:off x="2514600" y="5029028"/>
              <a:ext cx="4038600" cy="1066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s-VE" sz="2800" dirty="0" err="1"/>
                <a:t>Exposure</a:t>
              </a:r>
              <a:r>
                <a:rPr lang="es-VE" sz="2800" dirty="0"/>
                <a:t> </a:t>
              </a:r>
              <a:r>
                <a:rPr lang="es-VE" sz="2800" dirty="0" err="1"/>
                <a:t>Assessment</a:t>
              </a:r>
              <a:endParaRPr lang="es-VE" sz="2800" dirty="0"/>
            </a:p>
          </p:txBody>
        </p:sp>
        <p:sp>
          <p:nvSpPr>
            <p:cNvPr id="6" name="Oval 5"/>
            <p:cNvSpPr/>
            <p:nvPr/>
          </p:nvSpPr>
          <p:spPr>
            <a:xfrm>
              <a:off x="2514600" y="2148840"/>
              <a:ext cx="1646238" cy="1646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0" hangingPunct="0">
                <a:defRPr/>
              </a:pPr>
              <a:r>
                <a:rPr lang="es-VE" dirty="0" err="1"/>
                <a:t>Qualitative</a:t>
              </a:r>
              <a:endParaRPr lang="es-VE" dirty="0"/>
            </a:p>
            <a:p>
              <a:pPr algn="ctr" eaLnBrk="0" hangingPunct="0">
                <a:defRPr/>
              </a:pPr>
              <a:r>
                <a:rPr lang="es-VE" dirty="0"/>
                <a:t>Data</a:t>
              </a:r>
            </a:p>
          </p:txBody>
        </p:sp>
        <p:sp>
          <p:nvSpPr>
            <p:cNvPr id="7" name="Oval 6"/>
            <p:cNvSpPr/>
            <p:nvPr/>
          </p:nvSpPr>
          <p:spPr>
            <a:xfrm>
              <a:off x="5029200" y="2514024"/>
              <a:ext cx="1279525" cy="1281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0" hangingPunct="0">
                <a:defRPr/>
              </a:pPr>
              <a:r>
                <a:rPr lang="es-VE" sz="1600" dirty="0" err="1"/>
                <a:t>Quantitative</a:t>
              </a:r>
              <a:endParaRPr lang="es-VE" sz="1600" dirty="0"/>
            </a:p>
            <a:p>
              <a:pPr algn="ctr" eaLnBrk="0" hangingPunct="0">
                <a:defRPr/>
              </a:pPr>
              <a:r>
                <a:rPr lang="es-VE" sz="1600" dirty="0"/>
                <a:t>Dara</a:t>
              </a:r>
            </a:p>
          </p:txBody>
        </p:sp>
        <p:cxnSp>
          <p:nvCxnSpPr>
            <p:cNvPr id="9" name="Straight Arrow Connector 8"/>
            <p:cNvCxnSpPr>
              <a:stCxn id="6" idx="4"/>
            </p:cNvCxnSpPr>
            <p:nvPr/>
          </p:nvCxnSpPr>
          <p:spPr>
            <a:xfrm>
              <a:off x="3336925" y="3795343"/>
              <a:ext cx="0" cy="12336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4"/>
            </p:cNvCxnSpPr>
            <p:nvPr/>
          </p:nvCxnSpPr>
          <p:spPr>
            <a:xfrm>
              <a:off x="5668963" y="3795343"/>
              <a:ext cx="0" cy="12336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1219200"/>
            <a:ext cx="7408862" cy="2133600"/>
          </a:xfrm>
        </p:spPr>
        <p:txBody>
          <a:bodyPr>
            <a:normAutofit lnSpcReduction="10000"/>
          </a:bodyPr>
          <a:lstStyle/>
          <a:p>
            <a:pPr marL="365760" indent="-256032" fontAlgn="auto">
              <a:spcAft>
                <a:spcPts val="0"/>
              </a:spcAft>
              <a:buFont typeface="Wingdings 3"/>
              <a:buChar char=""/>
              <a:defRPr/>
            </a:pPr>
            <a:r>
              <a:rPr lang="es-VE" sz="2800" b="1" u="sng" dirty="0" err="1" smtClean="0"/>
              <a:t>Minor</a:t>
            </a:r>
            <a:r>
              <a:rPr lang="es-VE" sz="2800" dirty="0" smtClean="0"/>
              <a:t>: </a:t>
            </a:r>
            <a:r>
              <a:rPr lang="es-VE" sz="2800" dirty="0" err="1" smtClean="0"/>
              <a:t>if</a:t>
            </a:r>
            <a:r>
              <a:rPr lang="es-VE" sz="2800" dirty="0" smtClean="0"/>
              <a:t> </a:t>
            </a:r>
            <a:r>
              <a:rPr lang="es-VE" sz="2800" dirty="0" err="1" smtClean="0"/>
              <a:t>expected</a:t>
            </a:r>
            <a:r>
              <a:rPr lang="es-VE" sz="2800" dirty="0" smtClean="0"/>
              <a:t> </a:t>
            </a:r>
            <a:r>
              <a:rPr lang="es-VE" sz="2800" dirty="0" err="1" smtClean="0"/>
              <a:t>exposure</a:t>
            </a:r>
            <a:r>
              <a:rPr lang="es-VE" sz="2800" dirty="0" smtClean="0"/>
              <a:t> </a:t>
            </a:r>
            <a:r>
              <a:rPr lang="es-VE" sz="2800" dirty="0" err="1" smtClean="0"/>
              <a:t>is</a:t>
            </a:r>
            <a:r>
              <a:rPr lang="es-VE" sz="2800" dirty="0" smtClean="0"/>
              <a:t> </a:t>
            </a:r>
            <a:r>
              <a:rPr lang="es-VE" sz="2800" dirty="0" err="1" smtClean="0"/>
              <a:t>less</a:t>
            </a:r>
            <a:r>
              <a:rPr lang="es-VE" sz="2800" dirty="0" smtClean="0"/>
              <a:t> </a:t>
            </a:r>
            <a:r>
              <a:rPr lang="es-VE" sz="2800" dirty="0" err="1" smtClean="0"/>
              <a:t>than</a:t>
            </a:r>
            <a:r>
              <a:rPr lang="es-VE" sz="2800" dirty="0" smtClean="0"/>
              <a:t> 1/10 OEL, </a:t>
            </a:r>
            <a:r>
              <a:rPr lang="es-VE" sz="2800" dirty="0" err="1" smtClean="0"/>
              <a:t>if</a:t>
            </a:r>
            <a:r>
              <a:rPr lang="es-VE" sz="2800" dirty="0" smtClean="0"/>
              <a:t> </a:t>
            </a:r>
            <a:r>
              <a:rPr lang="es-VE" sz="2800" dirty="0" err="1" smtClean="0"/>
              <a:t>it</a:t>
            </a:r>
            <a:r>
              <a:rPr lang="es-VE" sz="2800" dirty="0" smtClean="0"/>
              <a:t> </a:t>
            </a:r>
            <a:r>
              <a:rPr lang="es-VE" sz="2800" dirty="0" err="1" smtClean="0"/>
              <a:t>is</a:t>
            </a:r>
            <a:r>
              <a:rPr lang="es-VE" sz="2800" dirty="0" smtClean="0"/>
              <a:t> </a:t>
            </a:r>
            <a:r>
              <a:rPr lang="es-VE" sz="2800" dirty="0" err="1" smtClean="0"/>
              <a:t>not</a:t>
            </a:r>
            <a:r>
              <a:rPr lang="es-VE" sz="2800" dirty="0" smtClean="0"/>
              <a:t> </a:t>
            </a:r>
            <a:r>
              <a:rPr lang="es-VE" sz="2800" dirty="0" err="1" smtClean="0"/>
              <a:t>likely</a:t>
            </a:r>
            <a:r>
              <a:rPr lang="es-VE" sz="2800" dirty="0" smtClean="0"/>
              <a:t> </a:t>
            </a:r>
            <a:r>
              <a:rPr lang="es-VE" sz="2800" dirty="0" err="1" smtClean="0"/>
              <a:t>to</a:t>
            </a:r>
            <a:r>
              <a:rPr lang="es-VE" sz="2800" dirty="0" smtClean="0"/>
              <a:t> </a:t>
            </a:r>
            <a:r>
              <a:rPr lang="es-VE" sz="2800" dirty="0" err="1" smtClean="0"/>
              <a:t>have</a:t>
            </a:r>
            <a:r>
              <a:rPr lang="es-VE" sz="2800" dirty="0" smtClean="0"/>
              <a:t> </a:t>
            </a:r>
            <a:r>
              <a:rPr lang="es-VE" sz="2800" dirty="0" err="1" smtClean="0"/>
              <a:t>an</a:t>
            </a:r>
            <a:r>
              <a:rPr lang="es-VE" sz="2800" dirty="0" smtClean="0"/>
              <a:t> adverse </a:t>
            </a:r>
            <a:r>
              <a:rPr lang="es-VE" sz="2800" dirty="0" err="1" smtClean="0"/>
              <a:t>effect</a:t>
            </a:r>
            <a:r>
              <a:rPr lang="es-VE" sz="2800" dirty="0" smtClean="0"/>
              <a:t> </a:t>
            </a:r>
            <a:r>
              <a:rPr lang="es-VE" sz="2800" dirty="0" err="1" smtClean="0"/>
              <a:t>to</a:t>
            </a:r>
            <a:r>
              <a:rPr lang="es-VE" sz="2800" dirty="0" smtClean="0"/>
              <a:t> </a:t>
            </a:r>
            <a:r>
              <a:rPr lang="es-VE" sz="2800" dirty="0" err="1" smtClean="0"/>
              <a:t>health</a:t>
            </a:r>
            <a:r>
              <a:rPr lang="es-VE" sz="2800" dirty="0" smtClean="0"/>
              <a:t>, </a:t>
            </a:r>
            <a:r>
              <a:rPr lang="es-VE" sz="2800" dirty="0" err="1" smtClean="0"/>
              <a:t>or</a:t>
            </a:r>
            <a:r>
              <a:rPr lang="es-VE" sz="2800" dirty="0" smtClean="0"/>
              <a:t> </a:t>
            </a:r>
            <a:r>
              <a:rPr lang="es-VE" sz="2800" dirty="0" err="1" smtClean="0"/>
              <a:t>if</a:t>
            </a:r>
            <a:r>
              <a:rPr lang="es-VE" sz="2800" dirty="0" smtClean="0"/>
              <a:t> </a:t>
            </a:r>
            <a:r>
              <a:rPr lang="es-VE" sz="2800" dirty="0" err="1" smtClean="0"/>
              <a:t>exposure</a:t>
            </a:r>
            <a:r>
              <a:rPr lang="es-VE" sz="2800" dirty="0" smtClean="0"/>
              <a:t> </a:t>
            </a:r>
            <a:r>
              <a:rPr lang="es-VE" sz="2800" dirty="0" err="1" smtClean="0"/>
              <a:t>does</a:t>
            </a:r>
            <a:r>
              <a:rPr lang="es-VE" sz="2800" dirty="0" smtClean="0"/>
              <a:t> </a:t>
            </a:r>
            <a:r>
              <a:rPr lang="es-VE" sz="2800" dirty="0" err="1" smtClean="0"/>
              <a:t>not</a:t>
            </a:r>
            <a:r>
              <a:rPr lang="es-VE" sz="2800" dirty="0" smtClean="0"/>
              <a:t> create a </a:t>
            </a:r>
            <a:r>
              <a:rPr lang="es-VE" sz="2800" dirty="0" err="1" smtClean="0"/>
              <a:t>regulatory</a:t>
            </a:r>
            <a:r>
              <a:rPr lang="es-VE" sz="2800" dirty="0" smtClean="0"/>
              <a:t> </a:t>
            </a:r>
            <a:r>
              <a:rPr lang="es-VE" sz="2800" dirty="0" err="1" smtClean="0"/>
              <a:t>issue</a:t>
            </a:r>
            <a:r>
              <a:rPr lang="es-VE" sz="2800" dirty="0" smtClean="0"/>
              <a:t>.</a:t>
            </a:r>
          </a:p>
        </p:txBody>
      </p:sp>
      <p:sp>
        <p:nvSpPr>
          <p:cNvPr id="3" name="Title 2"/>
          <p:cNvSpPr>
            <a:spLocks noGrp="1"/>
          </p:cNvSpPr>
          <p:nvPr>
            <p:ph type="title"/>
          </p:nvPr>
        </p:nvSpPr>
        <p:spPr>
          <a:xfrm>
            <a:off x="0" y="0"/>
            <a:ext cx="9144000" cy="1143000"/>
          </a:xfrm>
        </p:spPr>
        <p:txBody>
          <a:bodyPr/>
          <a:lstStyle/>
          <a:p>
            <a:pPr algn="ctr" fontAlgn="auto">
              <a:spcAft>
                <a:spcPts val="0"/>
              </a:spcAft>
              <a:defRPr/>
            </a:pPr>
            <a:r>
              <a:rPr lang="es-VE" dirty="0" smtClean="0">
                <a:solidFill>
                  <a:schemeClr val="tx1"/>
                </a:solidFill>
              </a:rPr>
              <a:t>EXPOSURE SCENARIOS</a:t>
            </a:r>
            <a:endParaRPr lang="es-VE" dirty="0">
              <a:solidFill>
                <a:schemeClr val="tx1"/>
              </a:solidFill>
            </a:endParaRPr>
          </a:p>
        </p:txBody>
      </p:sp>
      <p:sp>
        <p:nvSpPr>
          <p:cNvPr id="53251" name="Content Placeholder 1"/>
          <p:cNvSpPr txBox="1">
            <a:spLocks/>
          </p:cNvSpPr>
          <p:nvPr/>
        </p:nvSpPr>
        <p:spPr bwMode="auto">
          <a:xfrm>
            <a:off x="871538" y="3429000"/>
            <a:ext cx="7408862" cy="1828800"/>
          </a:xfrm>
          <a:prstGeom prst="rect">
            <a:avLst/>
          </a:prstGeom>
          <a:noFill/>
          <a:ln w="9525">
            <a:noFill/>
            <a:miter lim="800000"/>
            <a:headEnd/>
            <a:tailEnd/>
          </a:ln>
        </p:spPr>
        <p:txBody>
          <a:bodyPr/>
          <a:lstStyle/>
          <a:p>
            <a:pPr marL="365125" indent="-255588">
              <a:spcBef>
                <a:spcPts val="400"/>
              </a:spcBef>
              <a:buClr>
                <a:schemeClr val="accent1"/>
              </a:buClr>
              <a:buSzPct val="68000"/>
              <a:buFont typeface="Wingdings 3" pitchFamily="18" charset="2"/>
              <a:buChar char=""/>
            </a:pPr>
            <a:r>
              <a:rPr lang="es-VE" sz="2800" b="1" u="sng">
                <a:latin typeface="Lucida Sans Unicode" pitchFamily="34" charset="0"/>
              </a:rPr>
              <a:t>Major</a:t>
            </a:r>
            <a:r>
              <a:rPr lang="es-VE" sz="2800">
                <a:latin typeface="Lucida Sans Unicode" pitchFamily="34" charset="0"/>
              </a:rPr>
              <a:t>: if expected exposure is equal or greater than 1/10 OEL, if it is likely to have an adverse effect to health, or if exposure creates a regulatory issue.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lstStyle/>
          <a:p>
            <a:pPr algn="ctr" fontAlgn="auto">
              <a:spcAft>
                <a:spcPts val="0"/>
              </a:spcAft>
              <a:defRPr/>
            </a:pPr>
            <a:r>
              <a:rPr lang="es-VE" dirty="0" smtClean="0">
                <a:solidFill>
                  <a:schemeClr val="tx1"/>
                </a:solidFill>
              </a:rPr>
              <a:t>EXPOSURE RATINGS</a:t>
            </a:r>
            <a:endParaRPr lang="es-VE" dirty="0">
              <a:solidFill>
                <a:schemeClr val="tx1"/>
              </a:solidFill>
            </a:endParaRPr>
          </a:p>
        </p:txBody>
      </p:sp>
      <p:pic>
        <p:nvPicPr>
          <p:cNvPr id="54274" name="Picture 4"/>
          <p:cNvPicPr>
            <a:picLocks noChangeAspect="1"/>
          </p:cNvPicPr>
          <p:nvPr/>
        </p:nvPicPr>
        <p:blipFill>
          <a:blip r:embed="rId2"/>
          <a:srcRect/>
          <a:stretch>
            <a:fillRect/>
          </a:stretch>
        </p:blipFill>
        <p:spPr bwMode="auto">
          <a:xfrm>
            <a:off x="457200" y="1143000"/>
            <a:ext cx="8027988" cy="2678113"/>
          </a:xfrm>
          <a:prstGeom prst="rect">
            <a:avLst/>
          </a:prstGeom>
          <a:noFill/>
          <a:ln w="9525">
            <a:noFill/>
            <a:miter lim="800000"/>
            <a:headEnd/>
            <a:tailEnd/>
          </a:ln>
        </p:spPr>
      </p:pic>
      <p:pic>
        <p:nvPicPr>
          <p:cNvPr id="54275" name="Picture 3"/>
          <p:cNvPicPr>
            <a:picLocks noChangeAspect="1"/>
          </p:cNvPicPr>
          <p:nvPr/>
        </p:nvPicPr>
        <p:blipFill>
          <a:blip r:embed="rId3"/>
          <a:srcRect/>
          <a:stretch>
            <a:fillRect/>
          </a:stretch>
        </p:blipFill>
        <p:spPr bwMode="auto">
          <a:xfrm>
            <a:off x="415925" y="3857625"/>
            <a:ext cx="8429625" cy="217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1"/>
          <p:cNvSpPr>
            <a:spLocks noGrp="1"/>
          </p:cNvSpPr>
          <p:nvPr>
            <p:ph idx="1"/>
          </p:nvPr>
        </p:nvSpPr>
        <p:spPr>
          <a:xfrm>
            <a:off x="762000" y="1295400"/>
            <a:ext cx="7408863" cy="3687763"/>
          </a:xfrm>
        </p:spPr>
        <p:txBody>
          <a:bodyPr/>
          <a:lstStyle/>
          <a:p>
            <a:pPr marL="0" indent="0">
              <a:buFont typeface="Wingdings 3" pitchFamily="18" charset="2"/>
              <a:buNone/>
            </a:pPr>
            <a:r>
              <a:rPr lang="es-VE" sz="2800" smtClean="0"/>
              <a:t>They can be defined based on::</a:t>
            </a:r>
          </a:p>
          <a:p>
            <a:pPr lvl="1">
              <a:buFont typeface="Wingdings" pitchFamily="2" charset="2"/>
              <a:buChar char="§"/>
            </a:pPr>
            <a:r>
              <a:rPr lang="es-VE" sz="2400" smtClean="0"/>
              <a:t>Monitoring dataDatos de monitoreo</a:t>
            </a:r>
          </a:p>
          <a:p>
            <a:pPr lvl="2">
              <a:buFont typeface="Wingdings" pitchFamily="2" charset="2"/>
              <a:buChar char="§"/>
            </a:pPr>
            <a:r>
              <a:rPr lang="es-VE" sz="2400" smtClean="0"/>
              <a:t>Personal sampling</a:t>
            </a:r>
          </a:p>
          <a:p>
            <a:pPr lvl="2">
              <a:buFont typeface="Wingdings" pitchFamily="2" charset="2"/>
              <a:buChar char="§"/>
            </a:pPr>
            <a:r>
              <a:rPr lang="es-VE" sz="2400" smtClean="0"/>
              <a:t>Reference measures</a:t>
            </a:r>
          </a:p>
          <a:p>
            <a:pPr lvl="1">
              <a:buFont typeface="Wingdings" pitchFamily="2" charset="2"/>
              <a:buChar char="§"/>
            </a:pPr>
            <a:r>
              <a:rPr lang="es-VE" sz="2400" smtClean="0"/>
              <a:t>Surrogate data</a:t>
            </a:r>
          </a:p>
          <a:p>
            <a:pPr lvl="2">
              <a:buFont typeface="Wingdings" pitchFamily="2" charset="2"/>
              <a:buChar char="§"/>
            </a:pPr>
            <a:r>
              <a:rPr lang="es-VE" sz="2400" smtClean="0"/>
              <a:t>Data from exposure to other agents</a:t>
            </a:r>
          </a:p>
          <a:p>
            <a:pPr lvl="2">
              <a:buFont typeface="Wingdings" pitchFamily="2" charset="2"/>
              <a:buChar char="§"/>
            </a:pPr>
            <a:r>
              <a:rPr lang="es-VE" sz="2400" smtClean="0"/>
              <a:t>Data from exposure to other operation/process</a:t>
            </a:r>
          </a:p>
          <a:p>
            <a:pPr lvl="1">
              <a:buFont typeface="Wingdings" pitchFamily="2" charset="2"/>
              <a:buChar char="§"/>
            </a:pPr>
            <a:r>
              <a:rPr lang="es-VE" sz="2400" smtClean="0"/>
              <a:t>Modeling</a:t>
            </a:r>
          </a:p>
          <a:p>
            <a:pPr lvl="2">
              <a:buFont typeface="Wingdings" pitchFamily="2" charset="2"/>
              <a:buChar char="§"/>
            </a:pPr>
            <a:r>
              <a:rPr lang="es-VE" sz="2400" smtClean="0"/>
              <a:t>Based on physical and chemical properties</a:t>
            </a:r>
          </a:p>
          <a:p>
            <a:pPr lvl="2">
              <a:buFont typeface="Wingdings" pitchFamily="2" charset="2"/>
              <a:buChar char="§"/>
            </a:pPr>
            <a:r>
              <a:rPr lang="es-VE" sz="2400" smtClean="0"/>
              <a:t>Based on process’ information</a:t>
            </a:r>
          </a:p>
        </p:txBody>
      </p:sp>
      <p:sp>
        <p:nvSpPr>
          <p:cNvPr id="5" name="Title 2"/>
          <p:cNvSpPr>
            <a:spLocks noGrp="1"/>
          </p:cNvSpPr>
          <p:nvPr>
            <p:ph type="title"/>
          </p:nvPr>
        </p:nvSpPr>
        <p:spPr>
          <a:xfrm>
            <a:off x="0" y="0"/>
            <a:ext cx="9144000" cy="1143000"/>
          </a:xfrm>
        </p:spPr>
        <p:txBody>
          <a:bodyPr/>
          <a:lstStyle/>
          <a:p>
            <a:pPr algn="ctr" fontAlgn="auto">
              <a:spcAft>
                <a:spcPts val="0"/>
              </a:spcAft>
              <a:defRPr/>
            </a:pPr>
            <a:r>
              <a:rPr lang="es-VE" dirty="0" smtClean="0">
                <a:solidFill>
                  <a:schemeClr val="tx1"/>
                </a:solidFill>
              </a:rPr>
              <a:t>EXPOSURE RATINGS</a:t>
            </a:r>
            <a:endParaRPr lang="es-VE"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4"/>
          <p:cNvPicPr>
            <a:picLocks noChangeAspect="1"/>
          </p:cNvPicPr>
          <p:nvPr/>
        </p:nvPicPr>
        <p:blipFill>
          <a:blip r:embed="rId2"/>
          <a:srcRect t="2" b="37347"/>
          <a:stretch>
            <a:fillRect/>
          </a:stretch>
        </p:blipFill>
        <p:spPr bwMode="auto">
          <a:xfrm>
            <a:off x="0" y="0"/>
            <a:ext cx="9117013" cy="6621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normAutofit/>
          </a:bodyPr>
          <a:lstStyle/>
          <a:p>
            <a:pPr marL="859536" lvl="2" fontAlgn="auto">
              <a:spcAft>
                <a:spcPts val="0"/>
              </a:spcAft>
              <a:buFont typeface="Wingdings 2"/>
              <a:buChar char=""/>
              <a:defRPr/>
            </a:pPr>
            <a:r>
              <a:rPr lang="en-US" sz="3200" dirty="0" smtClean="0"/>
              <a:t>Anticipation</a:t>
            </a:r>
          </a:p>
          <a:p>
            <a:pPr marL="859536" lvl="2" fontAlgn="auto">
              <a:spcAft>
                <a:spcPts val="0"/>
              </a:spcAft>
              <a:buFont typeface="Wingdings 2"/>
              <a:buChar char=""/>
              <a:defRPr/>
            </a:pPr>
            <a:r>
              <a:rPr lang="en-US" sz="3200" dirty="0" smtClean="0"/>
              <a:t>Recognition</a:t>
            </a:r>
          </a:p>
          <a:p>
            <a:pPr marL="859536" lvl="2" fontAlgn="auto">
              <a:spcAft>
                <a:spcPts val="0"/>
              </a:spcAft>
              <a:buFont typeface="Wingdings 2"/>
              <a:buChar char=""/>
              <a:defRPr/>
            </a:pPr>
            <a:r>
              <a:rPr lang="en-US" sz="3200" b="1" dirty="0" smtClean="0">
                <a:effectLst>
                  <a:outerShdw blurRad="38100" dist="38100" dir="2700000" algn="tl">
                    <a:srgbClr val="000000">
                      <a:alpha val="43137"/>
                    </a:srgbClr>
                  </a:outerShdw>
                </a:effectLst>
              </a:rPr>
              <a:t>Evaluation</a:t>
            </a:r>
          </a:p>
          <a:p>
            <a:pPr marL="859536" lvl="2" fontAlgn="auto">
              <a:spcAft>
                <a:spcPts val="0"/>
              </a:spcAft>
              <a:buFont typeface="Wingdings 2"/>
              <a:buChar char=""/>
              <a:defRPr/>
            </a:pPr>
            <a:r>
              <a:rPr lang="en-US" sz="3200" dirty="0" smtClean="0"/>
              <a:t>Control</a:t>
            </a:r>
          </a:p>
        </p:txBody>
      </p:sp>
      <p:sp>
        <p:nvSpPr>
          <p:cNvPr id="4098"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rPr>
              <a:t>INDUSTRIAL HYGIENE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p:cNvPicPr>
          <p:nvPr/>
        </p:nvPicPr>
        <p:blipFill>
          <a:blip r:embed="rId2"/>
          <a:srcRect b="37430"/>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90" y="0"/>
            <a:ext cx="9144000" cy="1143000"/>
          </a:xfrm>
        </p:spPr>
        <p:txBody>
          <a:bodyPr/>
          <a:lstStyle/>
          <a:p>
            <a:pPr fontAlgn="auto">
              <a:spcAft>
                <a:spcPts val="0"/>
              </a:spcAft>
              <a:defRPr/>
            </a:pPr>
            <a:r>
              <a:rPr lang="es-VE" dirty="0" smtClean="0">
                <a:solidFill>
                  <a:schemeClr val="tx1"/>
                </a:solidFill>
              </a:rPr>
              <a:t>CHARACTERIZING THE EXPOSURE</a:t>
            </a:r>
            <a:endParaRPr lang="es-VE" dirty="0">
              <a:solidFill>
                <a:schemeClr val="tx1"/>
              </a:solidFill>
            </a:endParaRPr>
          </a:p>
        </p:txBody>
      </p:sp>
      <p:pic>
        <p:nvPicPr>
          <p:cNvPr id="58370" name="Picture 3"/>
          <p:cNvPicPr>
            <a:picLocks noChangeAspect="1"/>
          </p:cNvPicPr>
          <p:nvPr/>
        </p:nvPicPr>
        <p:blipFill>
          <a:blip r:embed="rId2"/>
          <a:srcRect b="53468"/>
          <a:stretch>
            <a:fillRect/>
          </a:stretch>
        </p:blipFill>
        <p:spPr bwMode="auto">
          <a:xfrm>
            <a:off x="263525" y="1676400"/>
            <a:ext cx="8729663"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90" y="0"/>
            <a:ext cx="9144000" cy="1143000"/>
          </a:xfrm>
        </p:spPr>
        <p:txBody>
          <a:bodyPr/>
          <a:lstStyle/>
          <a:p>
            <a:pPr algn="ctr" fontAlgn="auto">
              <a:spcAft>
                <a:spcPts val="0"/>
              </a:spcAft>
              <a:defRPr/>
            </a:pPr>
            <a:r>
              <a:rPr lang="es-VE" dirty="0" smtClean="0">
                <a:solidFill>
                  <a:schemeClr val="tx1"/>
                </a:solidFill>
              </a:rPr>
              <a:t>CHARACTERIZING THE EXPOSURE</a:t>
            </a:r>
            <a:endParaRPr lang="es-VE" dirty="0">
              <a:solidFill>
                <a:schemeClr val="tx1"/>
              </a:solidFill>
            </a:endParaRPr>
          </a:p>
        </p:txBody>
      </p:sp>
      <p:pic>
        <p:nvPicPr>
          <p:cNvPr id="59394" name="Picture 4"/>
          <p:cNvPicPr>
            <a:picLocks noChangeAspect="1"/>
          </p:cNvPicPr>
          <p:nvPr/>
        </p:nvPicPr>
        <p:blipFill>
          <a:blip r:embed="rId2"/>
          <a:srcRect t="50000"/>
          <a:stretch>
            <a:fillRect/>
          </a:stretch>
        </p:blipFill>
        <p:spPr bwMode="auto">
          <a:xfrm>
            <a:off x="304800" y="1600200"/>
            <a:ext cx="8653463"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1"/>
          <p:cNvSpPr>
            <a:spLocks noGrp="1"/>
          </p:cNvSpPr>
          <p:nvPr>
            <p:ph idx="1"/>
          </p:nvPr>
        </p:nvSpPr>
        <p:spPr>
          <a:xfrm>
            <a:off x="609600" y="1219200"/>
            <a:ext cx="7408863" cy="2895600"/>
          </a:xfrm>
        </p:spPr>
        <p:txBody>
          <a:bodyPr/>
          <a:lstStyle/>
          <a:p>
            <a:r>
              <a:rPr lang="es-VE" smtClean="0"/>
              <a:t>Exposure and variability are low enough to create no more than the minimal risk associated with the exposure profile.</a:t>
            </a:r>
          </a:p>
          <a:p>
            <a:r>
              <a:rPr lang="es-VE" smtClean="0"/>
              <a:t>They might not need immediate action, but monitoring is performed to verify them.</a:t>
            </a:r>
          </a:p>
        </p:txBody>
      </p:sp>
      <p:sp>
        <p:nvSpPr>
          <p:cNvPr id="3" name="Title 2"/>
          <p:cNvSpPr>
            <a:spLocks noGrp="1"/>
          </p:cNvSpPr>
          <p:nvPr>
            <p:ph type="title"/>
          </p:nvPr>
        </p:nvSpPr>
        <p:spPr>
          <a:xfrm>
            <a:off x="0" y="0"/>
            <a:ext cx="9144000" cy="1143000"/>
          </a:xfrm>
        </p:spPr>
        <p:txBody>
          <a:bodyPr/>
          <a:lstStyle/>
          <a:p>
            <a:pPr algn="ctr" fontAlgn="auto">
              <a:spcAft>
                <a:spcPts val="0"/>
              </a:spcAft>
              <a:defRPr/>
            </a:pPr>
            <a:r>
              <a:rPr lang="es-VE" dirty="0" smtClean="0">
                <a:solidFill>
                  <a:schemeClr val="tx1"/>
                </a:solidFill>
              </a:rPr>
              <a:t>ACCEPTABLE EXPOSURES</a:t>
            </a:r>
            <a:endParaRPr lang="es-VE"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1"/>
          <p:cNvSpPr>
            <a:spLocks noGrp="1"/>
          </p:cNvSpPr>
          <p:nvPr>
            <p:ph idx="1"/>
          </p:nvPr>
        </p:nvSpPr>
        <p:spPr>
          <a:xfrm>
            <a:off x="609600" y="1066800"/>
            <a:ext cx="7408863" cy="4648200"/>
          </a:xfrm>
        </p:spPr>
        <p:txBody>
          <a:bodyPr/>
          <a:lstStyle/>
          <a:p>
            <a:r>
              <a:rPr lang="es-VE" smtClean="0"/>
              <a:t>They are easier to determine.</a:t>
            </a:r>
          </a:p>
          <a:p>
            <a:pPr lvl="1"/>
            <a:r>
              <a:rPr lang="es-VE" smtClean="0"/>
              <a:t>Exposure values are high enough, e.g. exceed the OEL</a:t>
            </a:r>
          </a:p>
          <a:p>
            <a:pPr lvl="1"/>
            <a:r>
              <a:rPr lang="es-VE" smtClean="0"/>
              <a:t>There is evidence of adverse health effects, e.g. a worker passed out as a consequence of a hot environment (heat stress)</a:t>
            </a:r>
          </a:p>
          <a:p>
            <a:pPr lvl="1"/>
            <a:r>
              <a:rPr lang="es-VE" smtClean="0"/>
              <a:t>If dermal contact is observed when the dermal route is an important route of exposure.</a:t>
            </a:r>
          </a:p>
        </p:txBody>
      </p:sp>
      <p:sp>
        <p:nvSpPr>
          <p:cNvPr id="3" name="Title 2"/>
          <p:cNvSpPr>
            <a:spLocks noGrp="1"/>
          </p:cNvSpPr>
          <p:nvPr>
            <p:ph type="title"/>
          </p:nvPr>
        </p:nvSpPr>
        <p:spPr>
          <a:xfrm>
            <a:off x="0" y="0"/>
            <a:ext cx="9144000" cy="1143000"/>
          </a:xfrm>
        </p:spPr>
        <p:txBody>
          <a:bodyPr/>
          <a:lstStyle/>
          <a:p>
            <a:pPr algn="ctr" fontAlgn="auto">
              <a:spcAft>
                <a:spcPts val="0"/>
              </a:spcAft>
              <a:defRPr/>
            </a:pPr>
            <a:r>
              <a:rPr lang="es-VE" dirty="0" smtClean="0">
                <a:solidFill>
                  <a:schemeClr val="tx1"/>
                </a:solidFill>
                <a:effectLst/>
              </a:rPr>
              <a:t>UNACCEPTABLE EXPOSURES</a:t>
            </a:r>
            <a:endParaRPr lang="es-VE" dirty="0">
              <a:solidFill>
                <a:schemeClr val="tx1"/>
              </a:solidFill>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1"/>
          <p:cNvSpPr>
            <a:spLocks noGrp="1"/>
          </p:cNvSpPr>
          <p:nvPr>
            <p:ph idx="1"/>
          </p:nvPr>
        </p:nvSpPr>
        <p:spPr>
          <a:xfrm>
            <a:off x="457200" y="1709738"/>
            <a:ext cx="8229600" cy="3471862"/>
          </a:xfrm>
        </p:spPr>
        <p:txBody>
          <a:bodyPr/>
          <a:lstStyle/>
          <a:p>
            <a:r>
              <a:rPr lang="en-US" sz="2800" smtClean="0"/>
              <a:t>Exposure cannot be classified as acceptable nor unacceptable. There is no conclusion.</a:t>
            </a:r>
          </a:p>
          <a:p>
            <a:pPr lvl="1"/>
            <a:r>
              <a:rPr lang="en-US" sz="2400" smtClean="0"/>
              <a:t>Few data</a:t>
            </a:r>
          </a:p>
          <a:p>
            <a:pPr lvl="1"/>
            <a:r>
              <a:rPr lang="en-US" sz="2400" smtClean="0"/>
              <a:t>Many dermal exposures fall into this category.</a:t>
            </a:r>
          </a:p>
          <a:p>
            <a:r>
              <a:rPr lang="en-US" sz="2800" smtClean="0"/>
              <a:t>It can be solved in two different ways</a:t>
            </a:r>
          </a:p>
          <a:p>
            <a:pPr lvl="1"/>
            <a:r>
              <a:rPr lang="en-US" sz="2400" smtClean="0"/>
              <a:t>Collecting additional data.</a:t>
            </a:r>
          </a:p>
          <a:p>
            <a:pPr lvl="1"/>
            <a:r>
              <a:rPr lang="en-US" sz="2400" smtClean="0"/>
              <a:t>Categorizing the exposure as unacceptable and controlling it.</a:t>
            </a:r>
            <a:endParaRPr lang="en-US" sz="2800" smtClean="0"/>
          </a:p>
        </p:txBody>
      </p:sp>
      <p:sp>
        <p:nvSpPr>
          <p:cNvPr id="3" name="Title 2"/>
          <p:cNvSpPr>
            <a:spLocks noGrp="1"/>
          </p:cNvSpPr>
          <p:nvPr>
            <p:ph type="title"/>
          </p:nvPr>
        </p:nvSpPr>
        <p:spPr>
          <a:xfrm>
            <a:off x="0" y="0"/>
            <a:ext cx="9144000" cy="1143000"/>
          </a:xfrm>
        </p:spPr>
        <p:txBody>
          <a:bodyPr/>
          <a:lstStyle/>
          <a:p>
            <a:pPr algn="ctr" fontAlgn="auto">
              <a:spcAft>
                <a:spcPts val="0"/>
              </a:spcAft>
              <a:defRPr/>
            </a:pPr>
            <a:r>
              <a:rPr lang="es-VE" dirty="0" smtClean="0">
                <a:solidFill>
                  <a:schemeClr val="tx1"/>
                </a:solidFill>
              </a:rPr>
              <a:t>UNCERTAIN EXPOSURES</a:t>
            </a:r>
            <a:endParaRPr lang="es-VE"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p:cNvPicPr>
            <a:picLocks noChangeAspect="1"/>
          </p:cNvPicPr>
          <p:nvPr/>
        </p:nvPicPr>
        <p:blipFill>
          <a:blip r:embed="rId2"/>
          <a:srcRect b="28706"/>
          <a:stretch>
            <a:fillRect/>
          </a:stretch>
        </p:blipFill>
        <p:spPr bwMode="auto">
          <a:xfrm>
            <a:off x="0" y="0"/>
            <a:ext cx="9144000" cy="638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p:cNvPicPr>
            <a:picLocks noChangeAspect="1"/>
          </p:cNvPicPr>
          <p:nvPr/>
        </p:nvPicPr>
        <p:blipFill>
          <a:blip r:embed="rId2"/>
          <a:srcRect b="27795"/>
          <a:stretch>
            <a:fillRect/>
          </a:stretch>
        </p:blipFill>
        <p:spPr bwMode="auto">
          <a:xfrm>
            <a:off x="0" y="0"/>
            <a:ext cx="9063038"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Grp="1" noChangeArrowheads="1"/>
          </p:cNvSpPr>
          <p:nvPr>
            <p:ph idx="1"/>
          </p:nvPr>
        </p:nvSpPr>
        <p:spPr/>
        <p:txBody>
          <a:bodyPr/>
          <a:lstStyle/>
          <a:p>
            <a:pPr lvl="2"/>
            <a:r>
              <a:rPr lang="en-US" sz="3200" smtClean="0"/>
              <a:t>Exposure profile</a:t>
            </a:r>
          </a:p>
          <a:p>
            <a:pPr lvl="2"/>
            <a:r>
              <a:rPr lang="en-US" sz="3200" smtClean="0"/>
              <a:t>Judge acceptable at “10%of OEL”</a:t>
            </a:r>
          </a:p>
          <a:p>
            <a:pPr lvl="2"/>
            <a:r>
              <a:rPr lang="en-US" sz="3200" smtClean="0"/>
              <a:t>Resolve uncertainties</a:t>
            </a:r>
          </a:p>
          <a:p>
            <a:pPr lvl="2"/>
            <a:r>
              <a:rPr lang="en-US" sz="3200" smtClean="0"/>
              <a:t>Prioritization of SEGs</a:t>
            </a:r>
          </a:p>
        </p:txBody>
      </p:sp>
      <p:sp>
        <p:nvSpPr>
          <p:cNvPr id="23554" name="Rectangle 2"/>
          <p:cNvSpPr>
            <a:spLocks noGrp="1" noChangeArrowheads="1"/>
          </p:cNvSpPr>
          <p:nvPr>
            <p:ph type="title"/>
          </p:nvPr>
        </p:nvSpPr>
        <p:spPr>
          <a:xfrm>
            <a:off x="0" y="0"/>
            <a:ext cx="9144000" cy="1143000"/>
          </a:xfrm>
        </p:spPr>
        <p:txBody>
          <a:bodyPr>
            <a:normAutofit fontScale="90000"/>
          </a:bodyPr>
          <a:lstStyle/>
          <a:p>
            <a:pPr algn="ctr" fontAlgn="auto">
              <a:spcAft>
                <a:spcPts val="0"/>
              </a:spcAft>
              <a:defRPr/>
            </a:pPr>
            <a:r>
              <a:rPr lang="en-US" dirty="0" smtClean="0">
                <a:solidFill>
                  <a:schemeClr val="tx1"/>
                </a:solidFill>
              </a:rPr>
              <a:t>FURTHER INFORMATION GATHERING</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a:spLocks noGrp="1" noChangeArrowheads="1"/>
          </p:cNvSpPr>
          <p:nvPr>
            <p:ph idx="1"/>
          </p:nvPr>
        </p:nvSpPr>
        <p:spPr/>
        <p:txBody>
          <a:bodyPr/>
          <a:lstStyle/>
          <a:p>
            <a:pPr>
              <a:buFontTx/>
              <a:buNone/>
            </a:pPr>
            <a:r>
              <a:rPr lang="en-US" smtClean="0"/>
              <a:t>	Measurement of exposure concentrations during a given time period.  Monitoring data are used to help resolve, refine, or confirm the exposure assessment.</a:t>
            </a:r>
          </a:p>
        </p:txBody>
      </p:sp>
      <p:sp>
        <p:nvSpPr>
          <p:cNvPr id="24578"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rPr>
              <a:t>MONITORING</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idx="1"/>
          </p:nvPr>
        </p:nvSpPr>
        <p:spPr>
          <a:xfrm>
            <a:off x="457200" y="1524000"/>
            <a:ext cx="8229600" cy="4525963"/>
          </a:xfrm>
        </p:spPr>
        <p:txBody>
          <a:bodyPr/>
          <a:lstStyle/>
          <a:p>
            <a:pPr>
              <a:buFontTx/>
              <a:buNone/>
            </a:pPr>
            <a:r>
              <a:rPr lang="en-US" smtClean="0"/>
              <a:t>	Integrated with other systems for defining, prioritizing, and managing worker health protection.</a:t>
            </a:r>
          </a:p>
        </p:txBody>
      </p:sp>
      <p:sp>
        <p:nvSpPr>
          <p:cNvPr id="6146"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rPr>
              <a:t>EXPOSURE ASSESSMENT SYSTEM</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noChangeArrowheads="1"/>
          </p:cNvSpPr>
          <p:nvPr>
            <p:ph idx="1"/>
          </p:nvPr>
        </p:nvSpPr>
        <p:spPr/>
        <p:txBody>
          <a:bodyPr/>
          <a:lstStyle/>
          <a:p>
            <a:pPr lvl="2"/>
            <a:r>
              <a:rPr lang="en-US" sz="3200" smtClean="0"/>
              <a:t>Baseline</a:t>
            </a:r>
          </a:p>
          <a:p>
            <a:pPr lvl="2"/>
            <a:r>
              <a:rPr lang="en-US" sz="3200" smtClean="0"/>
              <a:t>Compliance</a:t>
            </a:r>
          </a:p>
          <a:p>
            <a:pPr lvl="2"/>
            <a:r>
              <a:rPr lang="en-US" sz="3200" smtClean="0"/>
              <a:t>Diagnostic</a:t>
            </a:r>
          </a:p>
        </p:txBody>
      </p:sp>
      <p:sp>
        <p:nvSpPr>
          <p:cNvPr id="25602"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rPr>
              <a:t>MONITORING OBJECTIONS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3"/>
          <p:cNvSpPr>
            <a:spLocks noGrp="1" noChangeArrowheads="1"/>
          </p:cNvSpPr>
          <p:nvPr>
            <p:ph idx="1"/>
          </p:nvPr>
        </p:nvSpPr>
        <p:spPr/>
        <p:txBody>
          <a:bodyPr/>
          <a:lstStyle/>
          <a:p>
            <a:pPr lvl="2"/>
            <a:r>
              <a:rPr lang="en-US" sz="3200" smtClean="0"/>
              <a:t>Inhalation</a:t>
            </a:r>
          </a:p>
          <a:p>
            <a:pPr lvl="2"/>
            <a:r>
              <a:rPr lang="en-US" sz="3200" smtClean="0"/>
              <a:t>Ingestion</a:t>
            </a:r>
          </a:p>
          <a:p>
            <a:pPr lvl="2"/>
            <a:r>
              <a:rPr lang="en-US" sz="3200" smtClean="0"/>
              <a:t>Skin or Eye Absorption</a:t>
            </a:r>
          </a:p>
        </p:txBody>
      </p:sp>
      <p:sp>
        <p:nvSpPr>
          <p:cNvPr id="26626"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rPr>
              <a:t>EXPOSURE PATHWAYS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ChangeArrowheads="1"/>
          </p:cNvSpPr>
          <p:nvPr>
            <p:ph idx="1"/>
          </p:nvPr>
        </p:nvSpPr>
        <p:spPr/>
        <p:txBody>
          <a:bodyPr/>
          <a:lstStyle/>
          <a:p>
            <a:pPr lvl="2"/>
            <a:r>
              <a:rPr lang="en-US" sz="3200" smtClean="0"/>
              <a:t>Area</a:t>
            </a:r>
          </a:p>
          <a:p>
            <a:pPr lvl="2"/>
            <a:r>
              <a:rPr lang="en-US" sz="3200" smtClean="0"/>
              <a:t>Personal</a:t>
            </a:r>
          </a:p>
          <a:p>
            <a:pPr lvl="2"/>
            <a:r>
              <a:rPr lang="en-US" sz="3200" smtClean="0"/>
              <a:t>Averaging Times</a:t>
            </a:r>
          </a:p>
        </p:txBody>
      </p:sp>
      <p:sp>
        <p:nvSpPr>
          <p:cNvPr id="27650"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rPr>
              <a:t>EXPOSURE MONITORING</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normAutofit/>
          </a:bodyPr>
          <a:lstStyle/>
          <a:p>
            <a:pPr marL="859536" lvl="2" fontAlgn="auto">
              <a:spcAft>
                <a:spcPts val="0"/>
              </a:spcAft>
              <a:buFont typeface="Wingdings 2"/>
              <a:buChar char=""/>
              <a:defRPr/>
            </a:pPr>
            <a:r>
              <a:rPr lang="en-US" sz="3200" dirty="0" smtClean="0"/>
              <a:t>OSHA PELs</a:t>
            </a:r>
          </a:p>
          <a:p>
            <a:pPr marL="859536" lvl="2" fontAlgn="auto">
              <a:spcAft>
                <a:spcPts val="0"/>
              </a:spcAft>
              <a:buFont typeface="Wingdings 2"/>
              <a:buChar char=""/>
              <a:defRPr/>
            </a:pPr>
            <a:r>
              <a:rPr lang="en-US" sz="3200" dirty="0" smtClean="0"/>
              <a:t>ACGIH TLVs</a:t>
            </a:r>
          </a:p>
          <a:p>
            <a:pPr marL="859536" lvl="2" fontAlgn="auto">
              <a:spcAft>
                <a:spcPts val="0"/>
              </a:spcAft>
              <a:buFont typeface="Wingdings 2"/>
              <a:buChar char=""/>
              <a:defRPr/>
            </a:pPr>
            <a:r>
              <a:rPr lang="en-US" sz="3200" dirty="0" smtClean="0"/>
              <a:t>NIOSH RELs</a:t>
            </a:r>
          </a:p>
          <a:p>
            <a:pPr marL="859536" lvl="2" fontAlgn="auto">
              <a:spcAft>
                <a:spcPts val="0"/>
              </a:spcAft>
              <a:buFont typeface="Wingdings 2"/>
              <a:buChar char=""/>
              <a:defRPr/>
            </a:pPr>
            <a:r>
              <a:rPr lang="en-US" sz="3200" dirty="0" smtClean="0"/>
              <a:t>AIHA WEELs</a:t>
            </a:r>
          </a:p>
          <a:p>
            <a:pPr marL="630936" lvl="2" indent="0" fontAlgn="auto">
              <a:spcAft>
                <a:spcPts val="0"/>
              </a:spcAft>
              <a:buFont typeface="Wingdings 2"/>
              <a:buNone/>
              <a:defRPr/>
            </a:pPr>
            <a:endParaRPr lang="en-US" sz="3200" dirty="0" smtClean="0"/>
          </a:p>
        </p:txBody>
      </p:sp>
      <p:sp>
        <p:nvSpPr>
          <p:cNvPr id="28674"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rPr>
              <a:t>OCCUPATIONAL EXPOSURE LIMITS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p:cNvSpPr>
            <a:spLocks noGrp="1" noChangeArrowheads="1"/>
          </p:cNvSpPr>
          <p:nvPr>
            <p:ph idx="1"/>
          </p:nvPr>
        </p:nvSpPr>
        <p:spPr/>
        <p:txBody>
          <a:bodyPr/>
          <a:lstStyle/>
          <a:p>
            <a:pPr lvl="2"/>
            <a:r>
              <a:rPr lang="en-US" sz="3200" smtClean="0"/>
              <a:t>Full-shift</a:t>
            </a:r>
          </a:p>
          <a:p>
            <a:pPr lvl="2">
              <a:buFontTx/>
              <a:buNone/>
            </a:pPr>
            <a:r>
              <a:rPr lang="en-US" sz="3200" smtClean="0"/>
              <a:t>	8-hour Time Weighted Average</a:t>
            </a:r>
          </a:p>
          <a:p>
            <a:pPr lvl="2"/>
            <a:r>
              <a:rPr lang="en-US" sz="3200" smtClean="0"/>
              <a:t>Short-Term Exposure Limits (STELs)</a:t>
            </a:r>
          </a:p>
          <a:p>
            <a:pPr lvl="2">
              <a:buFontTx/>
              <a:buNone/>
            </a:pPr>
            <a:r>
              <a:rPr lang="en-US" sz="3200" smtClean="0"/>
              <a:t>	15-30 minute work tasks</a:t>
            </a:r>
          </a:p>
          <a:p>
            <a:pPr lvl="2"/>
            <a:r>
              <a:rPr lang="en-US" sz="3200" smtClean="0"/>
              <a:t>Ceiling limits</a:t>
            </a:r>
          </a:p>
        </p:txBody>
      </p:sp>
      <p:sp>
        <p:nvSpPr>
          <p:cNvPr id="29698"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rPr>
              <a:t>MONITORING PERIODS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idx="1"/>
          </p:nvPr>
        </p:nvSpPr>
        <p:spPr>
          <a:xfrm>
            <a:off x="685800" y="1219200"/>
            <a:ext cx="7772400" cy="5105400"/>
          </a:xfrm>
        </p:spPr>
        <p:txBody>
          <a:bodyPr/>
          <a:lstStyle/>
          <a:p>
            <a:pPr lvl="2"/>
            <a:r>
              <a:rPr lang="en-US" sz="3200" smtClean="0"/>
              <a:t>Who				</a:t>
            </a:r>
            <a:endParaRPr lang="en-US" sz="3200" u="sng" smtClean="0"/>
          </a:p>
          <a:p>
            <a:pPr lvl="2"/>
            <a:r>
              <a:rPr lang="en-US" sz="3200" smtClean="0"/>
              <a:t>What</a:t>
            </a:r>
          </a:p>
          <a:p>
            <a:pPr lvl="2"/>
            <a:r>
              <a:rPr lang="en-US" sz="3200" smtClean="0"/>
              <a:t>Where</a:t>
            </a:r>
          </a:p>
          <a:p>
            <a:pPr lvl="2"/>
            <a:r>
              <a:rPr lang="en-US" sz="3200" smtClean="0"/>
              <a:t>When</a:t>
            </a:r>
          </a:p>
          <a:p>
            <a:pPr lvl="2"/>
            <a:r>
              <a:rPr lang="en-US" sz="3200" smtClean="0"/>
              <a:t>Why</a:t>
            </a:r>
          </a:p>
          <a:p>
            <a:pPr lvl="2"/>
            <a:r>
              <a:rPr lang="en-US" sz="3200" smtClean="0"/>
              <a:t>How Many</a:t>
            </a:r>
          </a:p>
          <a:p>
            <a:pPr lvl="2"/>
            <a:r>
              <a:rPr lang="en-US" sz="3200" smtClean="0"/>
              <a:t>How Long</a:t>
            </a:r>
          </a:p>
          <a:p>
            <a:pPr lvl="2"/>
            <a:r>
              <a:rPr lang="en-US" sz="3200" smtClean="0"/>
              <a:t>How to Sample</a:t>
            </a:r>
          </a:p>
        </p:txBody>
      </p:sp>
      <p:sp>
        <p:nvSpPr>
          <p:cNvPr id="30722" name="Rectangle 2"/>
          <p:cNvSpPr>
            <a:spLocks noGrp="1" noChangeArrowheads="1"/>
          </p:cNvSpPr>
          <p:nvPr>
            <p:ph type="title"/>
          </p:nvPr>
        </p:nvSpPr>
        <p:spPr>
          <a:xfrm>
            <a:off x="0" y="0"/>
            <a:ext cx="9144000" cy="1219200"/>
          </a:xfrm>
        </p:spPr>
        <p:txBody>
          <a:bodyPr/>
          <a:lstStyle/>
          <a:p>
            <a:pPr algn="ctr" fontAlgn="auto">
              <a:spcAft>
                <a:spcPts val="0"/>
              </a:spcAft>
              <a:defRPr/>
            </a:pPr>
            <a:r>
              <a:rPr lang="en-US" dirty="0" smtClean="0">
                <a:solidFill>
                  <a:schemeClr val="tx1"/>
                </a:solidFill>
              </a:rPr>
              <a:t>SAMPLING STRATEGY DESIGN</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Grp="1" noChangeArrowheads="1"/>
          </p:cNvSpPr>
          <p:nvPr>
            <p:ph idx="1"/>
          </p:nvPr>
        </p:nvSpPr>
        <p:spPr/>
        <p:txBody>
          <a:bodyPr/>
          <a:lstStyle/>
          <a:p>
            <a:pPr lvl="2"/>
            <a:r>
              <a:rPr lang="en-US" sz="3200" smtClean="0"/>
              <a:t>Regulatory Compliance</a:t>
            </a:r>
          </a:p>
          <a:p>
            <a:pPr lvl="2"/>
            <a:r>
              <a:rPr lang="en-US" sz="3200" smtClean="0"/>
              <a:t>Corporate Requirement</a:t>
            </a:r>
          </a:p>
          <a:p>
            <a:pPr lvl="2"/>
            <a:r>
              <a:rPr lang="en-US" sz="3200" smtClean="0"/>
              <a:t>Comprehensive Description</a:t>
            </a:r>
          </a:p>
          <a:p>
            <a:pPr lvl="2"/>
            <a:r>
              <a:rPr lang="en-US" sz="3200" smtClean="0"/>
              <a:t>Establish Exposure Levels</a:t>
            </a:r>
          </a:p>
          <a:p>
            <a:pPr lvl="2"/>
            <a:r>
              <a:rPr lang="en-US" sz="3200" smtClean="0"/>
              <a:t>Diagnostic Evaluation</a:t>
            </a:r>
          </a:p>
          <a:p>
            <a:pPr lvl="2"/>
            <a:r>
              <a:rPr lang="en-US" sz="3200" smtClean="0"/>
              <a:t>Risk Assessment</a:t>
            </a:r>
          </a:p>
        </p:txBody>
      </p:sp>
      <p:sp>
        <p:nvSpPr>
          <p:cNvPr id="31746" name="Rectangle 2"/>
          <p:cNvSpPr>
            <a:spLocks noGrp="1" noChangeArrowheads="1"/>
          </p:cNvSpPr>
          <p:nvPr>
            <p:ph type="title"/>
          </p:nvPr>
        </p:nvSpPr>
        <p:spPr>
          <a:xfrm>
            <a:off x="0" y="0"/>
            <a:ext cx="9144000" cy="1143000"/>
          </a:xfrm>
        </p:spPr>
        <p:txBody>
          <a:bodyPr/>
          <a:lstStyle/>
          <a:p>
            <a:pPr algn="ctr" fontAlgn="auto">
              <a:spcAft>
                <a:spcPts val="0"/>
              </a:spcAft>
              <a:defRPr/>
            </a:pPr>
            <a:r>
              <a:rPr lang="en-US" u="sng" dirty="0" smtClean="0">
                <a:solidFill>
                  <a:schemeClr val="tx1"/>
                </a:solidFill>
              </a:rPr>
              <a:t>WHY</a:t>
            </a:r>
            <a:r>
              <a:rPr lang="en-US" dirty="0" smtClean="0">
                <a:solidFill>
                  <a:schemeClr val="tx1"/>
                </a:solidFill>
              </a:rPr>
              <a:t> QUESTION?</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p:cNvSpPr>
            <a:spLocks noGrp="1" noChangeArrowheads="1"/>
          </p:cNvSpPr>
          <p:nvPr>
            <p:ph idx="1"/>
          </p:nvPr>
        </p:nvSpPr>
        <p:spPr/>
        <p:txBody>
          <a:bodyPr/>
          <a:lstStyle/>
          <a:p>
            <a:pPr lvl="2"/>
            <a:r>
              <a:rPr lang="en-US" sz="3200" smtClean="0"/>
              <a:t>Everything?</a:t>
            </a:r>
          </a:p>
          <a:p>
            <a:pPr lvl="2"/>
            <a:r>
              <a:rPr lang="en-US" sz="3200" smtClean="0"/>
              <a:t>Workplace Inventory</a:t>
            </a:r>
          </a:p>
          <a:p>
            <a:pPr lvl="2"/>
            <a:r>
              <a:rPr lang="en-US" sz="3200" smtClean="0"/>
              <a:t>Exposure Assessment</a:t>
            </a:r>
          </a:p>
          <a:p>
            <a:pPr lvl="2"/>
            <a:r>
              <a:rPr lang="en-US" sz="3200" smtClean="0"/>
              <a:t>Priority Ranking System</a:t>
            </a:r>
          </a:p>
        </p:txBody>
      </p:sp>
      <p:sp>
        <p:nvSpPr>
          <p:cNvPr id="32770" name="Rectangle 2"/>
          <p:cNvSpPr>
            <a:spLocks noGrp="1" noChangeArrowheads="1"/>
          </p:cNvSpPr>
          <p:nvPr>
            <p:ph type="title"/>
          </p:nvPr>
        </p:nvSpPr>
        <p:spPr>
          <a:xfrm>
            <a:off x="0" y="0"/>
            <a:ext cx="9144000" cy="1143000"/>
          </a:xfrm>
        </p:spPr>
        <p:txBody>
          <a:bodyPr/>
          <a:lstStyle/>
          <a:p>
            <a:pPr algn="ctr" fontAlgn="auto">
              <a:spcAft>
                <a:spcPts val="0"/>
              </a:spcAft>
              <a:defRPr/>
            </a:pPr>
            <a:r>
              <a:rPr lang="en-US" u="sng" dirty="0" smtClean="0">
                <a:solidFill>
                  <a:schemeClr val="tx1"/>
                </a:solidFill>
              </a:rPr>
              <a:t>WHAT</a:t>
            </a:r>
            <a:r>
              <a:rPr lang="en-US" dirty="0" smtClean="0">
                <a:solidFill>
                  <a:schemeClr val="tx1"/>
                </a:solidFill>
              </a:rPr>
              <a:t> QUESTION?</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idx="1"/>
          </p:nvPr>
        </p:nvSpPr>
        <p:spPr/>
        <p:txBody>
          <a:bodyPr/>
          <a:lstStyle/>
          <a:p>
            <a:pPr lvl="2"/>
            <a:r>
              <a:rPr lang="en-US" sz="3200" smtClean="0"/>
              <a:t>Process Operations</a:t>
            </a:r>
          </a:p>
          <a:p>
            <a:pPr lvl="2"/>
            <a:r>
              <a:rPr lang="en-US" sz="3200" smtClean="0"/>
              <a:t>Loading/Unloading Areas</a:t>
            </a:r>
          </a:p>
          <a:p>
            <a:pPr lvl="2"/>
            <a:r>
              <a:rPr lang="en-US" sz="3200" smtClean="0"/>
              <a:t>Blending Locations</a:t>
            </a:r>
          </a:p>
          <a:p>
            <a:pPr lvl="2"/>
            <a:r>
              <a:rPr lang="en-US" sz="3200" smtClean="0"/>
              <a:t>Maintenance/Repairs</a:t>
            </a:r>
          </a:p>
          <a:p>
            <a:pPr lvl="2"/>
            <a:r>
              <a:rPr lang="en-US" sz="3200" smtClean="0"/>
              <a:t>Storage</a:t>
            </a:r>
          </a:p>
        </p:txBody>
      </p:sp>
      <p:sp>
        <p:nvSpPr>
          <p:cNvPr id="33794" name="Rectangle 2"/>
          <p:cNvSpPr>
            <a:spLocks noGrp="1" noChangeArrowheads="1"/>
          </p:cNvSpPr>
          <p:nvPr>
            <p:ph type="title"/>
          </p:nvPr>
        </p:nvSpPr>
        <p:spPr>
          <a:xfrm>
            <a:off x="0" y="0"/>
            <a:ext cx="9144000" cy="1143000"/>
          </a:xfrm>
        </p:spPr>
        <p:txBody>
          <a:bodyPr/>
          <a:lstStyle/>
          <a:p>
            <a:pPr algn="ctr" fontAlgn="auto">
              <a:spcAft>
                <a:spcPts val="0"/>
              </a:spcAft>
              <a:defRPr/>
            </a:pPr>
            <a:r>
              <a:rPr lang="en-US" u="sng" dirty="0" smtClean="0">
                <a:solidFill>
                  <a:schemeClr val="tx1"/>
                </a:solidFill>
              </a:rPr>
              <a:t>WHERE</a:t>
            </a:r>
            <a:r>
              <a:rPr lang="en-US" dirty="0" smtClean="0">
                <a:solidFill>
                  <a:schemeClr val="tx1"/>
                </a:solidFill>
              </a:rPr>
              <a:t> QUESTION?</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Grp="1" noChangeArrowheads="1"/>
          </p:cNvSpPr>
          <p:nvPr>
            <p:ph idx="1"/>
          </p:nvPr>
        </p:nvSpPr>
        <p:spPr/>
        <p:txBody>
          <a:bodyPr/>
          <a:lstStyle/>
          <a:p>
            <a:pPr lvl="2"/>
            <a:r>
              <a:rPr lang="en-US" sz="3200" smtClean="0"/>
              <a:t>Multiple Shifts</a:t>
            </a:r>
          </a:p>
          <a:p>
            <a:pPr lvl="2"/>
            <a:r>
              <a:rPr lang="en-US" sz="3200" smtClean="0"/>
              <a:t>Different Seasons</a:t>
            </a:r>
          </a:p>
          <a:p>
            <a:pPr lvl="2"/>
            <a:r>
              <a:rPr lang="en-US" sz="3200" smtClean="0"/>
              <a:t>Variable Weather</a:t>
            </a:r>
          </a:p>
          <a:p>
            <a:pPr lvl="2"/>
            <a:r>
              <a:rPr lang="en-US" sz="3200" smtClean="0"/>
              <a:t>Manufacturing Methodologies</a:t>
            </a:r>
          </a:p>
          <a:p>
            <a:pPr lvl="3">
              <a:buFontTx/>
              <a:buNone/>
            </a:pPr>
            <a:r>
              <a:rPr lang="en-US" sz="3200" smtClean="0"/>
              <a:t>e.g. cyclic, batch, continuous</a:t>
            </a:r>
          </a:p>
        </p:txBody>
      </p:sp>
      <p:sp>
        <p:nvSpPr>
          <p:cNvPr id="34818" name="Rectangle 2"/>
          <p:cNvSpPr>
            <a:spLocks noGrp="1" noChangeArrowheads="1"/>
          </p:cNvSpPr>
          <p:nvPr>
            <p:ph type="title"/>
          </p:nvPr>
        </p:nvSpPr>
        <p:spPr>
          <a:xfrm>
            <a:off x="0" y="0"/>
            <a:ext cx="9144000" cy="1143000"/>
          </a:xfrm>
        </p:spPr>
        <p:txBody>
          <a:bodyPr/>
          <a:lstStyle/>
          <a:p>
            <a:pPr algn="ctr" fontAlgn="auto">
              <a:spcAft>
                <a:spcPts val="0"/>
              </a:spcAft>
              <a:defRPr/>
            </a:pPr>
            <a:r>
              <a:rPr lang="en-US" u="sng" dirty="0" smtClean="0">
                <a:solidFill>
                  <a:schemeClr val="tx1"/>
                </a:solidFill>
              </a:rPr>
              <a:t>WHEN</a:t>
            </a:r>
            <a:r>
              <a:rPr lang="en-US" dirty="0" smtClean="0">
                <a:solidFill>
                  <a:schemeClr val="tx1"/>
                </a:solidFill>
              </a:rPr>
              <a:t> QUESTION?</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idx="1"/>
          </p:nvPr>
        </p:nvSpPr>
        <p:spPr/>
        <p:txBody>
          <a:bodyPr/>
          <a:lstStyle/>
          <a:p>
            <a:pPr>
              <a:buFontTx/>
              <a:buNone/>
            </a:pPr>
            <a:r>
              <a:rPr lang="en-US" smtClean="0"/>
              <a:t>	Used to determine the needs and priority for health hazard controls, build exposure histories, and demonstrate regulatory compliance.</a:t>
            </a:r>
          </a:p>
        </p:txBody>
      </p:sp>
      <p:sp>
        <p:nvSpPr>
          <p:cNvPr id="7170"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rPr>
              <a:t>ASSESSMENT RESULTS</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Grp="1" noChangeArrowheads="1"/>
          </p:cNvSpPr>
          <p:nvPr>
            <p:ph idx="1"/>
          </p:nvPr>
        </p:nvSpPr>
        <p:spPr/>
        <p:txBody>
          <a:bodyPr/>
          <a:lstStyle/>
          <a:p>
            <a:pPr lvl="2"/>
            <a:r>
              <a:rPr lang="en-US" sz="3200" smtClean="0"/>
              <a:t>Operations</a:t>
            </a:r>
          </a:p>
          <a:p>
            <a:pPr lvl="2"/>
            <a:r>
              <a:rPr lang="en-US" sz="3200" smtClean="0"/>
              <a:t>Maintenance</a:t>
            </a:r>
          </a:p>
          <a:p>
            <a:pPr lvl="2"/>
            <a:r>
              <a:rPr lang="en-US" sz="3200" smtClean="0"/>
              <a:t>Laboratory</a:t>
            </a:r>
          </a:p>
          <a:p>
            <a:pPr lvl="2"/>
            <a:r>
              <a:rPr lang="en-US" sz="3200" smtClean="0"/>
              <a:t>Support</a:t>
            </a:r>
          </a:p>
          <a:p>
            <a:pPr lvl="2"/>
            <a:r>
              <a:rPr lang="en-US" sz="3200" smtClean="0"/>
              <a:t>Transportation</a:t>
            </a:r>
          </a:p>
        </p:txBody>
      </p:sp>
      <p:sp>
        <p:nvSpPr>
          <p:cNvPr id="35842" name="Rectangle 2"/>
          <p:cNvSpPr>
            <a:spLocks noGrp="1" noChangeArrowheads="1"/>
          </p:cNvSpPr>
          <p:nvPr>
            <p:ph type="title"/>
          </p:nvPr>
        </p:nvSpPr>
        <p:spPr>
          <a:xfrm>
            <a:off x="0" y="0"/>
            <a:ext cx="9144000" cy="1143000"/>
          </a:xfrm>
        </p:spPr>
        <p:txBody>
          <a:bodyPr/>
          <a:lstStyle/>
          <a:p>
            <a:pPr algn="ctr" fontAlgn="auto">
              <a:spcAft>
                <a:spcPts val="0"/>
              </a:spcAft>
              <a:defRPr/>
            </a:pPr>
            <a:r>
              <a:rPr lang="en-US" u="sng" dirty="0" smtClean="0">
                <a:solidFill>
                  <a:schemeClr val="tx1"/>
                </a:solidFill>
              </a:rPr>
              <a:t>WHO</a:t>
            </a:r>
            <a:r>
              <a:rPr lang="en-US" dirty="0" smtClean="0">
                <a:solidFill>
                  <a:schemeClr val="tx1"/>
                </a:solidFill>
              </a:rPr>
              <a:t> QUESTION?</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Grp="1" noChangeArrowheads="1"/>
          </p:cNvSpPr>
          <p:nvPr>
            <p:ph idx="1"/>
          </p:nvPr>
        </p:nvSpPr>
        <p:spPr/>
        <p:txBody>
          <a:bodyPr/>
          <a:lstStyle/>
          <a:p>
            <a:pPr lvl="2"/>
            <a:r>
              <a:rPr lang="en-US" sz="3200" smtClean="0"/>
              <a:t>Full-shift</a:t>
            </a:r>
          </a:p>
          <a:p>
            <a:pPr lvl="2"/>
            <a:r>
              <a:rPr lang="en-US" sz="3200" smtClean="0"/>
              <a:t>Partial Period</a:t>
            </a:r>
          </a:p>
          <a:p>
            <a:pPr lvl="2"/>
            <a:r>
              <a:rPr lang="en-US" sz="3200" smtClean="0"/>
              <a:t>Short-term</a:t>
            </a:r>
          </a:p>
          <a:p>
            <a:pPr lvl="2"/>
            <a:r>
              <a:rPr lang="en-US" sz="3200" smtClean="0"/>
              <a:t>Grab Samples</a:t>
            </a:r>
          </a:p>
          <a:p>
            <a:pPr lvl="2"/>
            <a:r>
              <a:rPr lang="en-US" sz="3200" smtClean="0"/>
              <a:t>Others</a:t>
            </a:r>
          </a:p>
        </p:txBody>
      </p:sp>
      <p:sp>
        <p:nvSpPr>
          <p:cNvPr id="36866" name="Rectangle 2"/>
          <p:cNvSpPr>
            <a:spLocks noGrp="1" noChangeArrowheads="1"/>
          </p:cNvSpPr>
          <p:nvPr>
            <p:ph type="title"/>
          </p:nvPr>
        </p:nvSpPr>
        <p:spPr>
          <a:xfrm>
            <a:off x="0" y="0"/>
            <a:ext cx="9144000" cy="1143000"/>
          </a:xfrm>
        </p:spPr>
        <p:txBody>
          <a:bodyPr/>
          <a:lstStyle/>
          <a:p>
            <a:pPr algn="ctr" fontAlgn="auto">
              <a:spcAft>
                <a:spcPts val="0"/>
              </a:spcAft>
              <a:defRPr/>
            </a:pPr>
            <a:r>
              <a:rPr lang="en-US" u="sng" dirty="0" smtClean="0">
                <a:solidFill>
                  <a:schemeClr val="tx1"/>
                </a:solidFill>
              </a:rPr>
              <a:t>HOW LONG</a:t>
            </a:r>
            <a:r>
              <a:rPr lang="en-US" dirty="0" smtClean="0">
                <a:solidFill>
                  <a:schemeClr val="tx1"/>
                </a:solidFill>
              </a:rPr>
              <a:t> QUESTION?</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3"/>
          <p:cNvSpPr>
            <a:spLocks noGrp="1" noChangeArrowheads="1"/>
          </p:cNvSpPr>
          <p:nvPr>
            <p:ph idx="1"/>
          </p:nvPr>
        </p:nvSpPr>
        <p:spPr/>
        <p:txBody>
          <a:bodyPr/>
          <a:lstStyle/>
          <a:p>
            <a:pPr lvl="2"/>
            <a:r>
              <a:rPr lang="en-US" sz="3200" smtClean="0"/>
              <a:t>Potential Elevated Exposures</a:t>
            </a:r>
          </a:p>
          <a:p>
            <a:pPr lvl="2"/>
            <a:r>
              <a:rPr lang="en-US" sz="3200" smtClean="0"/>
              <a:t>Representative</a:t>
            </a:r>
          </a:p>
          <a:p>
            <a:pPr lvl="2"/>
            <a:r>
              <a:rPr lang="en-US" sz="3200" smtClean="0"/>
              <a:t>“Worst-case”</a:t>
            </a:r>
          </a:p>
        </p:txBody>
      </p:sp>
      <p:sp>
        <p:nvSpPr>
          <p:cNvPr id="37890" name="Rectangle 2"/>
          <p:cNvSpPr>
            <a:spLocks noGrp="1" noChangeArrowheads="1"/>
          </p:cNvSpPr>
          <p:nvPr>
            <p:ph type="title"/>
          </p:nvPr>
        </p:nvSpPr>
        <p:spPr>
          <a:xfrm>
            <a:off x="0" y="0"/>
            <a:ext cx="9144000" cy="1143000"/>
          </a:xfrm>
        </p:spPr>
        <p:txBody>
          <a:bodyPr/>
          <a:lstStyle/>
          <a:p>
            <a:pPr algn="ctr" fontAlgn="auto">
              <a:spcAft>
                <a:spcPts val="0"/>
              </a:spcAft>
              <a:defRPr/>
            </a:pPr>
            <a:r>
              <a:rPr lang="en-US" u="sng" dirty="0" smtClean="0">
                <a:solidFill>
                  <a:schemeClr val="tx1"/>
                </a:solidFill>
              </a:rPr>
              <a:t>HOW MANY</a:t>
            </a:r>
            <a:r>
              <a:rPr lang="en-US" dirty="0" smtClean="0">
                <a:solidFill>
                  <a:schemeClr val="tx1"/>
                </a:solidFill>
              </a:rPr>
              <a:t> QUESTION?</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3"/>
          <p:cNvSpPr>
            <a:spLocks noGrp="1" noChangeArrowheads="1"/>
          </p:cNvSpPr>
          <p:nvPr>
            <p:ph idx="1"/>
          </p:nvPr>
        </p:nvSpPr>
        <p:spPr/>
        <p:txBody>
          <a:bodyPr/>
          <a:lstStyle/>
          <a:p>
            <a:pPr algn="ctr">
              <a:buFontTx/>
              <a:buNone/>
            </a:pPr>
            <a:endParaRPr lang="en-US" sz="4400" smtClean="0"/>
          </a:p>
          <a:p>
            <a:pPr algn="ctr">
              <a:buFontTx/>
              <a:buNone/>
            </a:pPr>
            <a:r>
              <a:rPr lang="en-US" sz="4400" smtClean="0"/>
              <a:t>Questions?</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3"/>
          <p:cNvSpPr>
            <a:spLocks noGrp="1" noChangeArrowheads="1"/>
          </p:cNvSpPr>
          <p:nvPr>
            <p:ph idx="1"/>
          </p:nvPr>
        </p:nvSpPr>
        <p:spPr/>
        <p:txBody>
          <a:bodyPr/>
          <a:lstStyle/>
          <a:p>
            <a:pPr algn="ctr">
              <a:buFontTx/>
              <a:buNone/>
            </a:pPr>
            <a:endParaRPr lang="en-US" sz="4400" smtClean="0"/>
          </a:p>
          <a:p>
            <a:pPr algn="ctr">
              <a:buFontTx/>
              <a:buNone/>
            </a:pPr>
            <a:r>
              <a:rPr lang="en-US" sz="4400" smtClean="0"/>
              <a:t>SCENARIOS AND</a:t>
            </a:r>
          </a:p>
          <a:p>
            <a:pPr algn="ctr">
              <a:buFontTx/>
              <a:buNone/>
            </a:pPr>
            <a:r>
              <a:rPr lang="en-US" sz="4400" smtClean="0"/>
              <a:t>APPLICATIONS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idx="1"/>
          </p:nvPr>
        </p:nvSpPr>
        <p:spPr/>
        <p:txBody>
          <a:bodyPr/>
          <a:lstStyle/>
          <a:p>
            <a:pPr>
              <a:buFontTx/>
              <a:buNone/>
            </a:pPr>
            <a:r>
              <a:rPr lang="en-US" smtClean="0"/>
              <a:t>	State-of-the-art approach has shifted from compliance monitoring which focuses on the maximum-risk employee to determine whether exposures are above or below established limits, to comprehensive exposure assessment, which emphasizes characterization of all exposures for all workers on all days.</a:t>
            </a:r>
          </a:p>
        </p:txBody>
      </p:sp>
      <p:sp>
        <p:nvSpPr>
          <p:cNvPr id="8194"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rPr>
              <a:t>EXPOSURE CHARACTERIZATION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a:srcRect l="7410" t="2817" r="9505" b="3680"/>
          <a:stretch>
            <a:fillRect/>
          </a:stretch>
        </p:blipFill>
        <p:spPr bwMode="auto">
          <a:xfrm>
            <a:off x="228600" y="228600"/>
            <a:ext cx="8439150" cy="615791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idx="1"/>
          </p:nvPr>
        </p:nvSpPr>
        <p:spPr/>
        <p:txBody>
          <a:bodyPr/>
          <a:lstStyle/>
          <a:p>
            <a:pPr lvl="2"/>
            <a:r>
              <a:rPr lang="en-US" sz="3200" smtClean="0"/>
              <a:t>Basic Characterization</a:t>
            </a:r>
          </a:p>
          <a:p>
            <a:pPr lvl="2"/>
            <a:r>
              <a:rPr lang="en-US" sz="3200" smtClean="0"/>
              <a:t>Exposure Assessment</a:t>
            </a:r>
          </a:p>
          <a:p>
            <a:pPr lvl="2"/>
            <a:r>
              <a:rPr lang="en-US" sz="3200" smtClean="0"/>
              <a:t>Further Information Gathering</a:t>
            </a:r>
          </a:p>
          <a:p>
            <a:pPr lvl="2"/>
            <a:r>
              <a:rPr lang="en-US" sz="3200" smtClean="0"/>
              <a:t>Health Hazard Control</a:t>
            </a:r>
          </a:p>
          <a:p>
            <a:pPr lvl="2"/>
            <a:r>
              <a:rPr lang="en-US" sz="3200" smtClean="0"/>
              <a:t>Reassessment</a:t>
            </a:r>
          </a:p>
          <a:p>
            <a:pPr lvl="2"/>
            <a:r>
              <a:rPr lang="en-US" sz="3200" smtClean="0"/>
              <a:t>Documentation</a:t>
            </a:r>
          </a:p>
        </p:txBody>
      </p:sp>
      <p:sp>
        <p:nvSpPr>
          <p:cNvPr id="9218" name="Rectangle 2"/>
          <p:cNvSpPr>
            <a:spLocks noGrp="1" noChangeArrowheads="1"/>
          </p:cNvSpPr>
          <p:nvPr>
            <p:ph type="title"/>
          </p:nvPr>
        </p:nvSpPr>
        <p:spPr>
          <a:xfrm>
            <a:off x="0" y="0"/>
            <a:ext cx="9144000" cy="1143000"/>
          </a:xfrm>
        </p:spPr>
        <p:txBody>
          <a:bodyPr/>
          <a:lstStyle/>
          <a:p>
            <a:pPr algn="ctr" fontAlgn="auto">
              <a:spcAft>
                <a:spcPts val="0"/>
              </a:spcAft>
              <a:defRPr/>
            </a:pPr>
            <a:r>
              <a:rPr lang="en-US" dirty="0" smtClean="0">
                <a:solidFill>
                  <a:schemeClr val="tx1"/>
                </a:solidFill>
              </a:rPr>
              <a:t>STRATEGY OVERVIEW</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srcRect l="2589" t="1720" r="1355" b="2367"/>
          <a:stretch>
            <a:fillRect/>
          </a:stretch>
        </p:blipFill>
        <p:spPr bwMode="auto">
          <a:xfrm>
            <a:off x="2492375" y="117475"/>
            <a:ext cx="4213225" cy="65786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326</TotalTime>
  <Pages>48</Pages>
  <Words>681</Words>
  <Application>Microsoft Office PowerPoint</Application>
  <PresentationFormat>On-screen Show (4:3)</PresentationFormat>
  <Paragraphs>170</Paragraphs>
  <Slides>54</Slides>
  <Notes>0</Notes>
  <HiddenSlides>0</HiddenSlides>
  <MMClips>0</MMClips>
  <ScaleCrop>false</ScaleCrop>
  <HeadingPairs>
    <vt:vector size="6" baseType="variant">
      <vt:variant>
        <vt:lpstr>Fonts Used</vt:lpstr>
      </vt:variant>
      <vt:variant>
        <vt:i4>7</vt:i4>
      </vt:variant>
      <vt:variant>
        <vt:lpstr>Design Template</vt:lpstr>
      </vt:variant>
      <vt:variant>
        <vt:i4>18</vt:i4>
      </vt:variant>
      <vt:variant>
        <vt:lpstr>Slide Titles</vt:lpstr>
      </vt:variant>
      <vt:variant>
        <vt:i4>54</vt:i4>
      </vt:variant>
    </vt:vector>
  </HeadingPairs>
  <TitlesOfParts>
    <vt:vector size="79" baseType="lpstr">
      <vt:lpstr>Times New Roman</vt:lpstr>
      <vt:lpstr>Arial</vt:lpstr>
      <vt:lpstr>Lucida Sans Unicode</vt:lpstr>
      <vt:lpstr>Wingdings 3</vt:lpstr>
      <vt:lpstr>Verdana</vt:lpstr>
      <vt:lpstr>Wingdings 2</vt:lpstr>
      <vt:lpstr>Wingdings</vt:lpstr>
      <vt:lpstr>Concourse</vt:lpstr>
      <vt:lpstr>Default Design</vt:lpstr>
      <vt:lpstr>Concourse</vt:lpstr>
      <vt:lpstr>Concourse</vt:lpstr>
      <vt:lpstr>Concourse</vt:lpstr>
      <vt:lpstr>Concourse</vt:lpstr>
      <vt:lpstr>Concourse</vt:lpstr>
      <vt:lpstr>Concourse</vt:lpstr>
      <vt:lpstr>Concourse</vt:lpstr>
      <vt:lpstr>Default Design</vt:lpstr>
      <vt:lpstr>Default Design</vt:lpstr>
      <vt:lpstr>Default Design</vt:lpstr>
      <vt:lpstr>Default Design</vt:lpstr>
      <vt:lpstr>Default Design</vt:lpstr>
      <vt:lpstr>Default Design</vt:lpstr>
      <vt:lpstr>Default Design</vt:lpstr>
      <vt:lpstr>Default Design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WORKPLACE EXPOSURE ASSESSMENT AND FIELD MONITORING STRATEGIES</dc:title>
  <dc:creator>Jan Koehn</dc:creator>
  <cp:lastModifiedBy>Administrator</cp:lastModifiedBy>
  <cp:revision>18</cp:revision>
  <cp:lastPrinted>1999-03-16T19:31:20Z</cp:lastPrinted>
  <dcterms:created xsi:type="dcterms:W3CDTF">1999-03-16T19:32:42Z</dcterms:created>
  <dcterms:modified xsi:type="dcterms:W3CDTF">2012-10-31T22:04:21Z</dcterms:modified>
</cp:coreProperties>
</file>